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Calibri" panose="020F0502020204030204" pitchFamily="34" charset="0"/>
      <p:regular r:id="rId11"/>
      <p:bold r:id="rId12"/>
      <p:italic r:id="rId13"/>
      <p:boldItalic r:id="rId14"/>
    </p:embeddedFont>
    <p:embeddedFont>
      <p:font typeface="Montserrat Classic" panose="020B0604020202020204" charset="0"/>
      <p:regular r:id="rId15"/>
    </p:embeddedFont>
    <p:embeddedFont>
      <p:font typeface="Montserrat Classic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hajpreet Kaur" userId="6b9effe2e4017fe6" providerId="LiveId" clId="{AB2C30A3-AE4A-43EC-978E-EACE8B34AC3D}"/>
    <pc:docChg chg="custSel modSld">
      <pc:chgData name="Sehajpreet Kaur" userId="6b9effe2e4017fe6" providerId="LiveId" clId="{AB2C30A3-AE4A-43EC-978E-EACE8B34AC3D}" dt="2023-11-30T04:04:36.148" v="21" actId="1076"/>
      <pc:docMkLst>
        <pc:docMk/>
      </pc:docMkLst>
      <pc:sldChg chg="addSp modSp mod">
        <pc:chgData name="Sehajpreet Kaur" userId="6b9effe2e4017fe6" providerId="LiveId" clId="{AB2C30A3-AE4A-43EC-978E-EACE8B34AC3D}" dt="2023-11-30T04:04:36.148" v="21" actId="1076"/>
        <pc:sldMkLst>
          <pc:docMk/>
          <pc:sldMk cId="0" sldId="256"/>
        </pc:sldMkLst>
        <pc:picChg chg="add mod">
          <ac:chgData name="Sehajpreet Kaur" userId="6b9effe2e4017fe6" providerId="LiveId" clId="{AB2C30A3-AE4A-43EC-978E-EACE8B34AC3D}" dt="2023-11-30T04:04:36.148" v="21" actId="1076"/>
          <ac:picMkLst>
            <pc:docMk/>
            <pc:sldMk cId="0" sldId="256"/>
            <ac:picMk id="2" creationId="{90535CE1-903B-E192-587B-B9310E37ADE6}"/>
          </ac:picMkLst>
        </pc:picChg>
      </pc:sldChg>
      <pc:sldChg chg="delSp modSp mod">
        <pc:chgData name="Sehajpreet Kaur" userId="6b9effe2e4017fe6" providerId="LiveId" clId="{AB2C30A3-AE4A-43EC-978E-EACE8B34AC3D}" dt="2023-11-28T18:18:04.544" v="15" actId="14100"/>
        <pc:sldMkLst>
          <pc:docMk/>
          <pc:sldMk cId="0" sldId="264"/>
        </pc:sldMkLst>
        <pc:spChg chg="del mod topLvl">
          <ac:chgData name="Sehajpreet Kaur" userId="6b9effe2e4017fe6" providerId="LiveId" clId="{AB2C30A3-AE4A-43EC-978E-EACE8B34AC3D}" dt="2023-11-28T18:17:42.085" v="8" actId="21"/>
          <ac:spMkLst>
            <pc:docMk/>
            <pc:sldMk cId="0" sldId="264"/>
            <ac:spMk id="25" creationId="{00000000-0000-0000-0000-000000000000}"/>
          </ac:spMkLst>
        </pc:spChg>
        <pc:spChg chg="topLvl">
          <ac:chgData name="Sehajpreet Kaur" userId="6b9effe2e4017fe6" providerId="LiveId" clId="{AB2C30A3-AE4A-43EC-978E-EACE8B34AC3D}" dt="2023-11-28T18:17:42.085" v="8" actId="21"/>
          <ac:spMkLst>
            <pc:docMk/>
            <pc:sldMk cId="0" sldId="264"/>
            <ac:spMk id="26" creationId="{00000000-0000-0000-0000-000000000000}"/>
          </ac:spMkLst>
        </pc:spChg>
        <pc:grpChg chg="mod">
          <ac:chgData name="Sehajpreet Kaur" userId="6b9effe2e4017fe6" providerId="LiveId" clId="{AB2C30A3-AE4A-43EC-978E-EACE8B34AC3D}" dt="2023-11-28T18:18:04.544" v="15" actId="14100"/>
          <ac:grpSpMkLst>
            <pc:docMk/>
            <pc:sldMk cId="0" sldId="264"/>
            <ac:grpSpMk id="5" creationId="{00000000-0000-0000-0000-000000000000}"/>
          </ac:grpSpMkLst>
        </pc:grpChg>
        <pc:grpChg chg="mod">
          <ac:chgData name="Sehajpreet Kaur" userId="6b9effe2e4017fe6" providerId="LiveId" clId="{AB2C30A3-AE4A-43EC-978E-EACE8B34AC3D}" dt="2023-11-28T18:17:58.100" v="14" actId="14100"/>
          <ac:grpSpMkLst>
            <pc:docMk/>
            <pc:sldMk cId="0" sldId="264"/>
            <ac:grpSpMk id="8" creationId="{00000000-0000-0000-0000-000000000000}"/>
          </ac:grpSpMkLst>
        </pc:grpChg>
        <pc:grpChg chg="del mod">
          <ac:chgData name="Sehajpreet Kaur" userId="6b9effe2e4017fe6" providerId="LiveId" clId="{AB2C30A3-AE4A-43EC-978E-EACE8B34AC3D}" dt="2023-11-28T18:17:48.312" v="10" actId="478"/>
          <ac:grpSpMkLst>
            <pc:docMk/>
            <pc:sldMk cId="0" sldId="264"/>
            <ac:grpSpMk id="18" creationId="{00000000-0000-0000-0000-000000000000}"/>
          </ac:grpSpMkLst>
        </pc:grpChg>
        <pc:grpChg chg="del mod">
          <ac:chgData name="Sehajpreet Kaur" userId="6b9effe2e4017fe6" providerId="LiveId" clId="{AB2C30A3-AE4A-43EC-978E-EACE8B34AC3D}" dt="2023-11-28T18:17:46.998" v="9" actId="478"/>
          <ac:grpSpMkLst>
            <pc:docMk/>
            <pc:sldMk cId="0" sldId="264"/>
            <ac:grpSpMk id="21" creationId="{00000000-0000-0000-0000-000000000000}"/>
          </ac:grpSpMkLst>
        </pc:grpChg>
        <pc:grpChg chg="del mod">
          <ac:chgData name="Sehajpreet Kaur" userId="6b9effe2e4017fe6" providerId="LiveId" clId="{AB2C30A3-AE4A-43EC-978E-EACE8B34AC3D}" dt="2023-11-28T18:17:42.085" v="8" actId="21"/>
          <ac:grpSpMkLst>
            <pc:docMk/>
            <pc:sldMk cId="0" sldId="264"/>
            <ac:grpSpMk id="24" creationId="{00000000-0000-0000-0000-000000000000}"/>
          </ac:grpSpMkLst>
        </pc:grpChg>
        <pc:grpChg chg="del">
          <ac:chgData name="Sehajpreet Kaur" userId="6b9effe2e4017fe6" providerId="LiveId" clId="{AB2C30A3-AE4A-43EC-978E-EACE8B34AC3D}" dt="2023-11-28T18:17:49.986" v="11" actId="478"/>
          <ac:grpSpMkLst>
            <pc:docMk/>
            <pc:sldMk cId="0" sldId="264"/>
            <ac:grpSpMk id="27" creationId="{00000000-0000-0000-0000-000000000000}"/>
          </ac:grpSpMkLst>
        </pc:grpChg>
        <pc:grpChg chg="del">
          <ac:chgData name="Sehajpreet Kaur" userId="6b9effe2e4017fe6" providerId="LiveId" clId="{AB2C30A3-AE4A-43EC-978E-EACE8B34AC3D}" dt="2023-11-28T18:17:51.051" v="12" actId="478"/>
          <ac:grpSpMkLst>
            <pc:docMk/>
            <pc:sldMk cId="0" sldId="264"/>
            <ac:grpSpMk id="30" creationId="{00000000-0000-0000-0000-000000000000}"/>
          </ac:grpSpMkLst>
        </pc:grpChg>
        <pc:grpChg chg="del">
          <ac:chgData name="Sehajpreet Kaur" userId="6b9effe2e4017fe6" providerId="LiveId" clId="{AB2C30A3-AE4A-43EC-978E-EACE8B34AC3D}" dt="2023-11-28T18:17:52.959" v="13" actId="478"/>
          <ac:grpSpMkLst>
            <pc:docMk/>
            <pc:sldMk cId="0" sldId="264"/>
            <ac:grpSpMk id="33" creationId="{00000000-0000-0000-0000-000000000000}"/>
          </ac:grpSpMkLst>
        </pc:gr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11/30/2023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84742" y="0"/>
            <a:ext cx="6463145" cy="10287000"/>
            <a:chOff x="0" y="0"/>
            <a:chExt cx="1702228" cy="3002160"/>
          </a:xfrm>
        </p:grpSpPr>
        <p:sp>
          <p:nvSpPr>
            <p:cNvPr id="4" name="Freeform 4"/>
            <p:cNvSpPr/>
            <p:nvPr/>
          </p:nvSpPr>
          <p:spPr>
            <a:xfrm>
              <a:off x="0" y="0"/>
              <a:ext cx="1702228" cy="3002160"/>
            </a:xfrm>
            <a:custGeom>
              <a:avLst/>
              <a:gdLst/>
              <a:ahLst/>
              <a:cxnLst/>
              <a:rect l="l" t="t" r="r" b="b"/>
              <a:pathLst>
                <a:path w="1702228" h="3002160">
                  <a:moveTo>
                    <a:pt x="0" y="0"/>
                  </a:moveTo>
                  <a:lnTo>
                    <a:pt x="1702228" y="0"/>
                  </a:lnTo>
                  <a:lnTo>
                    <a:pt x="1702228" y="3002160"/>
                  </a:lnTo>
                  <a:lnTo>
                    <a:pt x="0" y="3002160"/>
                  </a:lnTo>
                  <a:close/>
                </a:path>
              </a:pathLst>
            </a:custGeom>
            <a:solidFill>
              <a:srgbClr val="322F50"/>
            </a:solidFill>
          </p:spPr>
        </p:sp>
        <p:sp>
          <p:nvSpPr>
            <p:cNvPr id="5" name="TextBox 5"/>
            <p:cNvSpPr txBox="1"/>
            <p:nvPr/>
          </p:nvSpPr>
          <p:spPr>
            <a:xfrm>
              <a:off x="0" y="-47625"/>
              <a:ext cx="1702228" cy="3049785"/>
            </a:xfrm>
            <a:prstGeom prst="rect">
              <a:avLst/>
            </a:prstGeom>
          </p:spPr>
          <p:txBody>
            <a:bodyPr lIns="50800" tIns="50800" rIns="50800" bIns="50800" rtlCol="0" anchor="ctr"/>
            <a:lstStyle/>
            <a:p>
              <a:pPr algn="ctr">
                <a:lnSpc>
                  <a:spcPts val="2659"/>
                </a:lnSpc>
              </a:pPr>
              <a:endParaRPr/>
            </a:p>
          </p:txBody>
        </p:sp>
      </p:grpSp>
      <p:pic>
        <p:nvPicPr>
          <p:cNvPr id="6" name="Picture 6"/>
          <p:cNvPicPr>
            <a:picLocks noChangeAspect="1"/>
          </p:cNvPicPr>
          <p:nvPr/>
        </p:nvPicPr>
        <p:blipFill>
          <a:blip r:embed="rId2"/>
          <a:stretch>
            <a:fillRect/>
          </a:stretch>
        </p:blipFill>
        <p:spPr>
          <a:xfrm>
            <a:off x="1071519" y="882610"/>
            <a:ext cx="9199552" cy="9199552"/>
          </a:xfrm>
          <a:prstGeom prst="rect">
            <a:avLst/>
          </a:prstGeom>
        </p:spPr>
      </p:pic>
      <p:grpSp>
        <p:nvGrpSpPr>
          <p:cNvPr id="7" name="Group 7"/>
          <p:cNvGrpSpPr>
            <a:grpSpLocks noChangeAspect="1"/>
          </p:cNvGrpSpPr>
          <p:nvPr/>
        </p:nvGrpSpPr>
        <p:grpSpPr>
          <a:xfrm>
            <a:off x="2467958" y="2234971"/>
            <a:ext cx="6368255" cy="6368230"/>
            <a:chOff x="0" y="0"/>
            <a:chExt cx="6350000" cy="6349975"/>
          </a:xfrm>
        </p:grpSpPr>
        <p:sp>
          <p:nvSpPr>
            <p:cNvPr id="8" name="Freeform 8"/>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77816" r="-13227"/>
              </a:stretch>
            </a:blipFill>
          </p:spPr>
        </p:sp>
      </p:grpSp>
      <p:grpSp>
        <p:nvGrpSpPr>
          <p:cNvPr id="9" name="Group 9"/>
          <p:cNvGrpSpPr/>
          <p:nvPr/>
        </p:nvGrpSpPr>
        <p:grpSpPr>
          <a:xfrm>
            <a:off x="9365674" y="1963991"/>
            <a:ext cx="7729572" cy="1769103"/>
            <a:chOff x="0" y="0"/>
            <a:chExt cx="2035772" cy="465937"/>
          </a:xfrm>
        </p:grpSpPr>
        <p:sp>
          <p:nvSpPr>
            <p:cNvPr id="10" name="Freeform 10"/>
            <p:cNvSpPr/>
            <p:nvPr/>
          </p:nvSpPr>
          <p:spPr>
            <a:xfrm>
              <a:off x="0" y="0"/>
              <a:ext cx="2035772" cy="465937"/>
            </a:xfrm>
            <a:custGeom>
              <a:avLst/>
              <a:gdLst/>
              <a:ahLst/>
              <a:cxnLst/>
              <a:rect l="l" t="t" r="r" b="b"/>
              <a:pathLst>
                <a:path w="2035772" h="465937">
                  <a:moveTo>
                    <a:pt x="0" y="0"/>
                  </a:moveTo>
                  <a:lnTo>
                    <a:pt x="2035772" y="0"/>
                  </a:lnTo>
                  <a:lnTo>
                    <a:pt x="2035772" y="465937"/>
                  </a:lnTo>
                  <a:lnTo>
                    <a:pt x="0" y="465937"/>
                  </a:lnTo>
                  <a:close/>
                </a:path>
              </a:pathLst>
            </a:custGeom>
            <a:solidFill>
              <a:srgbClr val="322F50"/>
            </a:solidFill>
          </p:spPr>
        </p:sp>
        <p:sp>
          <p:nvSpPr>
            <p:cNvPr id="11" name="TextBox 11"/>
            <p:cNvSpPr txBox="1"/>
            <p:nvPr/>
          </p:nvSpPr>
          <p:spPr>
            <a:xfrm>
              <a:off x="0" y="-47625"/>
              <a:ext cx="2035772" cy="513562"/>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9720753" y="4884096"/>
            <a:ext cx="8382505" cy="1372797"/>
            <a:chOff x="0" y="0"/>
            <a:chExt cx="2265496" cy="371019"/>
          </a:xfrm>
        </p:grpSpPr>
        <p:sp>
          <p:nvSpPr>
            <p:cNvPr id="13" name="Freeform 13"/>
            <p:cNvSpPr/>
            <p:nvPr/>
          </p:nvSpPr>
          <p:spPr>
            <a:xfrm>
              <a:off x="0" y="0"/>
              <a:ext cx="2265496" cy="371019"/>
            </a:xfrm>
            <a:custGeom>
              <a:avLst/>
              <a:gdLst/>
              <a:ahLst/>
              <a:cxnLst/>
              <a:rect l="l" t="t" r="r" b="b"/>
              <a:pathLst>
                <a:path w="2265496" h="371019">
                  <a:moveTo>
                    <a:pt x="0" y="0"/>
                  </a:moveTo>
                  <a:lnTo>
                    <a:pt x="2265496" y="0"/>
                  </a:lnTo>
                  <a:lnTo>
                    <a:pt x="2265496" y="371019"/>
                  </a:lnTo>
                  <a:lnTo>
                    <a:pt x="0" y="371019"/>
                  </a:lnTo>
                  <a:close/>
                </a:path>
              </a:pathLst>
            </a:custGeom>
            <a:solidFill>
              <a:srgbClr val="322F50"/>
            </a:solidFill>
          </p:spPr>
        </p:sp>
        <p:sp>
          <p:nvSpPr>
            <p:cNvPr id="14" name="TextBox 14"/>
            <p:cNvSpPr txBox="1"/>
            <p:nvPr/>
          </p:nvSpPr>
          <p:spPr>
            <a:xfrm>
              <a:off x="0" y="-47625"/>
              <a:ext cx="2265496" cy="418644"/>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9750276" y="2583313"/>
            <a:ext cx="7527846" cy="756617"/>
          </a:xfrm>
          <a:prstGeom prst="rect">
            <a:avLst/>
          </a:prstGeom>
        </p:spPr>
        <p:txBody>
          <a:bodyPr wrap="square" lIns="0" tIns="0" rIns="0" bIns="0" rtlCol="0" anchor="t">
            <a:spAutoFit/>
          </a:bodyPr>
          <a:lstStyle/>
          <a:p>
            <a:pPr>
              <a:lnSpc>
                <a:spcPts val="5927"/>
              </a:lnSpc>
            </a:pPr>
            <a:r>
              <a:rPr lang="en-US" sz="5400" b="1" dirty="0">
                <a:solidFill>
                  <a:srgbClr val="FFFFFF"/>
                </a:solidFill>
                <a:latin typeface="Times New Roman" panose="02020603050405020304" pitchFamily="18" charset="0"/>
                <a:cs typeface="Times New Roman" panose="02020603050405020304" pitchFamily="18" charset="0"/>
              </a:rPr>
              <a:t>Chandigarh University</a:t>
            </a:r>
          </a:p>
        </p:txBody>
      </p:sp>
      <p:sp>
        <p:nvSpPr>
          <p:cNvPr id="16" name="TextBox 16"/>
          <p:cNvSpPr txBox="1"/>
          <p:nvPr/>
        </p:nvSpPr>
        <p:spPr>
          <a:xfrm>
            <a:off x="10438156" y="4058023"/>
            <a:ext cx="8171842" cy="826073"/>
          </a:xfrm>
          <a:prstGeom prst="rect">
            <a:avLst/>
          </a:prstGeom>
        </p:spPr>
        <p:txBody>
          <a:bodyPr lIns="0" tIns="0" rIns="0" bIns="0" rtlCol="0" anchor="t">
            <a:spAutoFit/>
          </a:bodyPr>
          <a:lstStyle/>
          <a:p>
            <a:pPr algn="just">
              <a:lnSpc>
                <a:spcPts val="6272"/>
              </a:lnSpc>
            </a:pPr>
            <a:r>
              <a:rPr lang="en-US" sz="6272" b="1" dirty="0">
                <a:solidFill>
                  <a:srgbClr val="000000"/>
                </a:solidFill>
                <a:latin typeface="Times New Roman" panose="02020603050405020304" pitchFamily="18" charset="0"/>
                <a:cs typeface="Times New Roman" panose="02020603050405020304" pitchFamily="18" charset="0"/>
              </a:rPr>
              <a:t>DECENTRALIZED</a:t>
            </a:r>
          </a:p>
        </p:txBody>
      </p:sp>
      <p:sp>
        <p:nvSpPr>
          <p:cNvPr id="17" name="TextBox 17"/>
          <p:cNvSpPr txBox="1"/>
          <p:nvPr/>
        </p:nvSpPr>
        <p:spPr>
          <a:xfrm>
            <a:off x="10438156" y="5076553"/>
            <a:ext cx="8171842" cy="1011494"/>
          </a:xfrm>
          <a:prstGeom prst="rect">
            <a:avLst/>
          </a:prstGeom>
        </p:spPr>
        <p:txBody>
          <a:bodyPr lIns="0" tIns="0" rIns="0" bIns="0" rtlCol="0" anchor="t">
            <a:spAutoFit/>
          </a:bodyPr>
          <a:lstStyle/>
          <a:p>
            <a:pPr>
              <a:lnSpc>
                <a:spcPts val="7572"/>
              </a:lnSpc>
            </a:pPr>
            <a:r>
              <a:rPr lang="en-US" sz="7572" b="1" dirty="0">
                <a:solidFill>
                  <a:srgbClr val="FFFFFF"/>
                </a:solidFill>
                <a:latin typeface="Times New Roman" panose="02020603050405020304" pitchFamily="18" charset="0"/>
                <a:cs typeface="Times New Roman" panose="02020603050405020304" pitchFamily="18" charset="0"/>
              </a:rPr>
              <a:t>AUTONOMOUS</a:t>
            </a:r>
          </a:p>
        </p:txBody>
      </p:sp>
      <p:sp>
        <p:nvSpPr>
          <p:cNvPr id="18" name="TextBox 18"/>
          <p:cNvSpPr txBox="1"/>
          <p:nvPr/>
        </p:nvSpPr>
        <p:spPr>
          <a:xfrm>
            <a:off x="9203405" y="8603201"/>
            <a:ext cx="8899852" cy="480901"/>
          </a:xfrm>
          <a:prstGeom prst="rect">
            <a:avLst/>
          </a:prstGeom>
        </p:spPr>
        <p:txBody>
          <a:bodyPr lIns="0" tIns="0" rIns="0" bIns="0" rtlCol="0" anchor="t">
            <a:spAutoFit/>
          </a:bodyPr>
          <a:lstStyle/>
          <a:p>
            <a:pPr>
              <a:lnSpc>
                <a:spcPts val="3975"/>
              </a:lnSpc>
            </a:pPr>
            <a:r>
              <a:rPr lang="en-US" sz="3200" b="1" dirty="0">
                <a:solidFill>
                  <a:srgbClr val="000000"/>
                </a:solidFill>
                <a:latin typeface="Times New Roman" panose="02020603050405020304" pitchFamily="18" charset="0"/>
                <a:cs typeface="Times New Roman" panose="02020603050405020304" pitchFamily="18" charset="0"/>
              </a:rPr>
              <a:t>Presented By: Baby Monal and  Sehajpreet Kaur</a:t>
            </a:r>
          </a:p>
        </p:txBody>
      </p:sp>
      <p:sp>
        <p:nvSpPr>
          <p:cNvPr id="19" name="TextBox 19"/>
          <p:cNvSpPr txBox="1"/>
          <p:nvPr/>
        </p:nvSpPr>
        <p:spPr>
          <a:xfrm>
            <a:off x="10760154" y="6449350"/>
            <a:ext cx="8171842" cy="826073"/>
          </a:xfrm>
          <a:prstGeom prst="rect">
            <a:avLst/>
          </a:prstGeom>
        </p:spPr>
        <p:txBody>
          <a:bodyPr lIns="0" tIns="0" rIns="0" bIns="0" rtlCol="0" anchor="t">
            <a:spAutoFit/>
          </a:bodyPr>
          <a:lstStyle/>
          <a:p>
            <a:pPr algn="just">
              <a:lnSpc>
                <a:spcPts val="6272"/>
              </a:lnSpc>
            </a:pPr>
            <a:r>
              <a:rPr lang="en-US" sz="6272" b="1" dirty="0">
                <a:solidFill>
                  <a:srgbClr val="000000"/>
                </a:solidFill>
                <a:latin typeface="Times New Roman" panose="02020603050405020304" pitchFamily="18" charset="0"/>
                <a:cs typeface="Times New Roman" panose="02020603050405020304" pitchFamily="18" charset="0"/>
              </a:rPr>
              <a:t>ORGANIZATION</a:t>
            </a:r>
          </a:p>
        </p:txBody>
      </p:sp>
      <p:sp>
        <p:nvSpPr>
          <p:cNvPr id="20" name="TextBox 20"/>
          <p:cNvSpPr txBox="1"/>
          <p:nvPr/>
        </p:nvSpPr>
        <p:spPr>
          <a:xfrm>
            <a:off x="9661348" y="7578043"/>
            <a:ext cx="7616774" cy="1065548"/>
          </a:xfrm>
          <a:prstGeom prst="rect">
            <a:avLst/>
          </a:prstGeom>
        </p:spPr>
        <p:txBody>
          <a:bodyPr lIns="0" tIns="0" rIns="0" bIns="0" rtlCol="0" anchor="t">
            <a:spAutoFit/>
          </a:bodyPr>
          <a:lstStyle/>
          <a:p>
            <a:pPr>
              <a:lnSpc>
                <a:spcPts val="4395"/>
              </a:lnSpc>
            </a:pPr>
            <a:r>
              <a:rPr lang="en-US" sz="3600" b="1" dirty="0">
                <a:solidFill>
                  <a:srgbClr val="000000"/>
                </a:solidFill>
                <a:latin typeface="Times New Roman" panose="02020603050405020304" pitchFamily="18" charset="0"/>
                <a:cs typeface="Times New Roman" panose="02020603050405020304" pitchFamily="18" charset="0"/>
              </a:rPr>
              <a:t>Presented To: Ms. Priyanka Jammwal</a:t>
            </a:r>
          </a:p>
          <a:p>
            <a:pPr>
              <a:lnSpc>
                <a:spcPts val="4395"/>
              </a:lnSpc>
            </a:pPr>
            <a:endParaRPr lang="en-US" sz="3139" dirty="0">
              <a:solidFill>
                <a:srgbClr val="000000"/>
              </a:solidFill>
              <a:latin typeface="Montserrat Classic Bold"/>
            </a:endParaRPr>
          </a:p>
        </p:txBody>
      </p:sp>
      <p:pic>
        <p:nvPicPr>
          <p:cNvPr id="2" name="image1.png">
            <a:extLst>
              <a:ext uri="{FF2B5EF4-FFF2-40B4-BE49-F238E27FC236}">
                <a16:creationId xmlns:a16="http://schemas.microsoft.com/office/drawing/2014/main" id="{90535CE1-903B-E192-587B-B9310E37ADE6}"/>
              </a:ext>
            </a:extLst>
          </p:cNvPr>
          <p:cNvPicPr>
            <a:picLocks noChangeAspect="1"/>
          </p:cNvPicPr>
          <p:nvPr/>
        </p:nvPicPr>
        <p:blipFill>
          <a:blip r:embed="rId4" cstate="print"/>
          <a:stretch>
            <a:fillRect/>
          </a:stretch>
        </p:blipFill>
        <p:spPr>
          <a:xfrm>
            <a:off x="9281065" y="42625"/>
            <a:ext cx="9035066" cy="157169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12356855" y="0"/>
            <a:ext cx="5931146" cy="10287000"/>
            <a:chOff x="0" y="0"/>
            <a:chExt cx="4372610" cy="6379210"/>
          </a:xfrm>
        </p:grpSpPr>
        <p:sp>
          <p:nvSpPr>
            <p:cNvPr id="3" name="Freeform 3"/>
            <p:cNvSpPr/>
            <p:nvPr/>
          </p:nvSpPr>
          <p:spPr>
            <a:xfrm>
              <a:off x="12700" y="16510"/>
              <a:ext cx="4347210" cy="6350000"/>
            </a:xfrm>
            <a:custGeom>
              <a:avLst/>
              <a:gdLst/>
              <a:ahLst/>
              <a:cxnLst/>
              <a:rect l="l" t="t" r="r" b="b"/>
              <a:pathLst>
                <a:path w="4347210" h="6350000">
                  <a:moveTo>
                    <a:pt x="4347210" y="0"/>
                  </a:moveTo>
                  <a:lnTo>
                    <a:pt x="0" y="1079500"/>
                  </a:lnTo>
                  <a:lnTo>
                    <a:pt x="0" y="6350000"/>
                  </a:lnTo>
                  <a:lnTo>
                    <a:pt x="4347210" y="6350000"/>
                  </a:lnTo>
                  <a:lnTo>
                    <a:pt x="4347210" y="0"/>
                  </a:lnTo>
                  <a:close/>
                </a:path>
              </a:pathLst>
            </a:custGeom>
            <a:blipFill>
              <a:blip r:embed="rId2"/>
              <a:stretch>
                <a:fillRect l="-177561" r="-27601"/>
              </a:stretch>
            </a:blipFill>
          </p:spPr>
        </p:sp>
        <p:sp>
          <p:nvSpPr>
            <p:cNvPr id="4" name="Freeform 4"/>
            <p:cNvSpPr/>
            <p:nvPr/>
          </p:nvSpPr>
          <p:spPr>
            <a:xfrm>
              <a:off x="0" y="0"/>
              <a:ext cx="4372610" cy="6379210"/>
            </a:xfrm>
            <a:custGeom>
              <a:avLst/>
              <a:gdLst/>
              <a:ahLst/>
              <a:cxnLst/>
              <a:rect l="l" t="t" r="r" b="b"/>
              <a:pathLst>
                <a:path w="4372610" h="6379210">
                  <a:moveTo>
                    <a:pt x="4372610" y="6379210"/>
                  </a:moveTo>
                  <a:lnTo>
                    <a:pt x="0" y="6379210"/>
                  </a:lnTo>
                  <a:lnTo>
                    <a:pt x="0" y="1085850"/>
                  </a:lnTo>
                  <a:lnTo>
                    <a:pt x="4372610" y="0"/>
                  </a:lnTo>
                  <a:lnTo>
                    <a:pt x="4372610" y="6379210"/>
                  </a:lnTo>
                  <a:close/>
                  <a:moveTo>
                    <a:pt x="25400" y="6353810"/>
                  </a:moveTo>
                  <a:lnTo>
                    <a:pt x="4347210" y="6353810"/>
                  </a:lnTo>
                  <a:lnTo>
                    <a:pt x="4347210" y="33020"/>
                  </a:lnTo>
                  <a:lnTo>
                    <a:pt x="25400" y="1106170"/>
                  </a:lnTo>
                  <a:lnTo>
                    <a:pt x="25400" y="6353810"/>
                  </a:lnTo>
                  <a:close/>
                </a:path>
              </a:pathLst>
            </a:custGeom>
            <a:solidFill>
              <a:srgbClr val="322F50"/>
            </a:solidFill>
          </p:spPr>
        </p:sp>
      </p:grpSp>
      <p:grpSp>
        <p:nvGrpSpPr>
          <p:cNvPr id="5" name="Group 5"/>
          <p:cNvGrpSpPr/>
          <p:nvPr/>
        </p:nvGrpSpPr>
        <p:grpSpPr>
          <a:xfrm>
            <a:off x="195371" y="319160"/>
            <a:ext cx="11710555" cy="2332759"/>
            <a:chOff x="0" y="0"/>
            <a:chExt cx="3084261" cy="614389"/>
          </a:xfrm>
        </p:grpSpPr>
        <p:sp>
          <p:nvSpPr>
            <p:cNvPr id="6" name="Freeform 6"/>
            <p:cNvSpPr/>
            <p:nvPr/>
          </p:nvSpPr>
          <p:spPr>
            <a:xfrm>
              <a:off x="0" y="0"/>
              <a:ext cx="3084261" cy="614389"/>
            </a:xfrm>
            <a:custGeom>
              <a:avLst/>
              <a:gdLst/>
              <a:ahLst/>
              <a:cxnLst/>
              <a:rect l="l" t="t" r="r" b="b"/>
              <a:pathLst>
                <a:path w="3084261" h="614389">
                  <a:moveTo>
                    <a:pt x="0" y="0"/>
                  </a:moveTo>
                  <a:lnTo>
                    <a:pt x="3084261" y="0"/>
                  </a:lnTo>
                  <a:lnTo>
                    <a:pt x="3084261" y="614389"/>
                  </a:lnTo>
                  <a:lnTo>
                    <a:pt x="0" y="614389"/>
                  </a:lnTo>
                  <a:close/>
                </a:path>
              </a:pathLst>
            </a:custGeom>
            <a:solidFill>
              <a:srgbClr val="322F50"/>
            </a:solidFill>
          </p:spPr>
        </p:sp>
        <p:sp>
          <p:nvSpPr>
            <p:cNvPr id="7" name="TextBox 7"/>
            <p:cNvSpPr txBox="1"/>
            <p:nvPr/>
          </p:nvSpPr>
          <p:spPr>
            <a:xfrm>
              <a:off x="0" y="-47625"/>
              <a:ext cx="3084261" cy="662014"/>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640688" y="947449"/>
            <a:ext cx="10819920" cy="1247630"/>
          </a:xfrm>
          <a:prstGeom prst="rect">
            <a:avLst/>
          </a:prstGeom>
        </p:spPr>
        <p:txBody>
          <a:bodyPr lIns="0" tIns="0" rIns="0" bIns="0" rtlCol="0" anchor="t">
            <a:spAutoFit/>
          </a:bodyPr>
          <a:lstStyle/>
          <a:p>
            <a:pPr>
              <a:lnSpc>
                <a:spcPts val="9369"/>
              </a:lnSpc>
            </a:pPr>
            <a:r>
              <a:rPr lang="en-US" sz="9369" b="1" dirty="0">
                <a:solidFill>
                  <a:srgbClr val="FFFFFF"/>
                </a:solidFill>
                <a:latin typeface="Times New Roman" panose="02020603050405020304" pitchFamily="18" charset="0"/>
                <a:cs typeface="Times New Roman" panose="02020603050405020304" pitchFamily="18" charset="0"/>
              </a:rPr>
              <a:t>INTRODUCTION</a:t>
            </a:r>
          </a:p>
        </p:txBody>
      </p:sp>
      <p:sp>
        <p:nvSpPr>
          <p:cNvPr id="9" name="TextBox 9"/>
          <p:cNvSpPr txBox="1"/>
          <p:nvPr/>
        </p:nvSpPr>
        <p:spPr>
          <a:xfrm>
            <a:off x="195371" y="2787049"/>
            <a:ext cx="11839651" cy="8926803"/>
          </a:xfrm>
          <a:prstGeom prst="rect">
            <a:avLst/>
          </a:prstGeom>
        </p:spPr>
        <p:txBody>
          <a:bodyPr lIns="0" tIns="0" rIns="0" bIns="0" rtlCol="0" anchor="t">
            <a:spAutoFit/>
          </a:bodyPr>
          <a:lstStyle/>
          <a:p>
            <a:pPr algn="just">
              <a:lnSpc>
                <a:spcPts val="3499"/>
              </a:lnSpc>
            </a:pPr>
            <a:r>
              <a:rPr lang="en-US" sz="3200" b="1" dirty="0">
                <a:solidFill>
                  <a:srgbClr val="002060"/>
                </a:solidFill>
                <a:latin typeface="Times New Roman" panose="02020603050405020304" pitchFamily="18" charset="0"/>
                <a:cs typeface="Times New Roman" panose="02020603050405020304" pitchFamily="18" charset="0"/>
              </a:rPr>
              <a:t>The research paper highlights issues in modern organizations due to centralized decision-making and manual processes, proposing a solution through DAO (Decentralized Autonomous Organizations). </a:t>
            </a:r>
          </a:p>
          <a:p>
            <a:pPr algn="just">
              <a:lnSpc>
                <a:spcPts val="3499"/>
              </a:lnSpc>
            </a:pPr>
            <a:endParaRPr lang="en-US" sz="3200" b="1" dirty="0">
              <a:solidFill>
                <a:srgbClr val="002060"/>
              </a:solidFill>
              <a:latin typeface="Times New Roman" panose="02020603050405020304" pitchFamily="18" charset="0"/>
              <a:cs typeface="Times New Roman" panose="02020603050405020304" pitchFamily="18" charset="0"/>
            </a:endParaRPr>
          </a:p>
          <a:p>
            <a:pPr algn="just">
              <a:lnSpc>
                <a:spcPts val="3499"/>
              </a:lnSpc>
            </a:pPr>
            <a:r>
              <a:rPr lang="en-US" sz="3200" b="1" dirty="0">
                <a:solidFill>
                  <a:srgbClr val="002060"/>
                </a:solidFill>
                <a:latin typeface="Times New Roman" panose="02020603050405020304" pitchFamily="18" charset="0"/>
                <a:cs typeface="Times New Roman" panose="02020603050405020304" pitchFamily="18" charset="0"/>
              </a:rPr>
              <a:t>DAO advocates for decentralized decision-making, community ownership, and automation to address inconsistencies and trust concerns, prioritizing global implementation with a focus on security and compliance. </a:t>
            </a:r>
          </a:p>
          <a:p>
            <a:pPr algn="just">
              <a:lnSpc>
                <a:spcPts val="3499"/>
              </a:lnSpc>
            </a:pPr>
            <a:endParaRPr lang="en-US" sz="3200" b="1" dirty="0">
              <a:solidFill>
                <a:srgbClr val="002060"/>
              </a:solidFill>
              <a:latin typeface="Times New Roman" panose="02020603050405020304" pitchFamily="18" charset="0"/>
              <a:cs typeface="Times New Roman" panose="02020603050405020304" pitchFamily="18" charset="0"/>
            </a:endParaRPr>
          </a:p>
          <a:p>
            <a:pPr algn="just">
              <a:lnSpc>
                <a:spcPts val="3499"/>
              </a:lnSpc>
            </a:pPr>
            <a:r>
              <a:rPr lang="en-US" sz="3200" b="1" dirty="0">
                <a:solidFill>
                  <a:srgbClr val="002060"/>
                </a:solidFill>
                <a:latin typeface="Times New Roman" panose="02020603050405020304" pitchFamily="18" charset="0"/>
                <a:cs typeface="Times New Roman" panose="02020603050405020304" pitchFamily="18" charset="0"/>
              </a:rPr>
              <a:t>The proposed work explores traditional organizations' challenges in the digital age and emphasizes the transformative potential of DAOs and smart contracts in improving organizational dynamics by implementing a dapp. </a:t>
            </a:r>
          </a:p>
          <a:p>
            <a:pPr algn="just">
              <a:lnSpc>
                <a:spcPts val="3499"/>
              </a:lnSpc>
            </a:pPr>
            <a:endParaRPr lang="en-US" sz="3200" b="1" dirty="0">
              <a:solidFill>
                <a:srgbClr val="002060"/>
              </a:solidFill>
              <a:latin typeface="Times New Roman" panose="02020603050405020304" pitchFamily="18" charset="0"/>
              <a:cs typeface="Times New Roman" panose="02020603050405020304" pitchFamily="18" charset="0"/>
            </a:endParaRPr>
          </a:p>
          <a:p>
            <a:pPr algn="just">
              <a:lnSpc>
                <a:spcPts val="3499"/>
              </a:lnSpc>
            </a:pPr>
            <a:r>
              <a:rPr lang="en-US" sz="3200" b="1" dirty="0">
                <a:solidFill>
                  <a:srgbClr val="002060"/>
                </a:solidFill>
                <a:latin typeface="Times New Roman" panose="02020603050405020304" pitchFamily="18" charset="0"/>
                <a:cs typeface="Times New Roman" panose="02020603050405020304" pitchFamily="18" charset="0"/>
              </a:rPr>
              <a:t>The overarching goal is to enhance the global implementation of these technologies for more efficient and dynamic organizations.</a:t>
            </a:r>
          </a:p>
          <a:p>
            <a:pPr algn="just">
              <a:lnSpc>
                <a:spcPts val="3499"/>
              </a:lnSpc>
            </a:pPr>
            <a:endParaRPr lang="en-US" sz="2499" dirty="0">
              <a:solidFill>
                <a:srgbClr val="002060"/>
              </a:solidFill>
              <a:latin typeface="Montserrat Classic Bold"/>
            </a:endParaRPr>
          </a:p>
          <a:p>
            <a:pPr algn="just">
              <a:lnSpc>
                <a:spcPts val="3499"/>
              </a:lnSpc>
            </a:pPr>
            <a:endParaRPr lang="en-US" sz="2499" dirty="0">
              <a:solidFill>
                <a:srgbClr val="002060"/>
              </a:solidFill>
              <a:latin typeface="Montserrat Classic Bold"/>
            </a:endParaRPr>
          </a:p>
          <a:p>
            <a:pPr algn="just">
              <a:lnSpc>
                <a:spcPts val="3499"/>
              </a:lnSpc>
            </a:pPr>
            <a:endParaRPr lang="en-US" sz="2499" dirty="0">
              <a:solidFill>
                <a:srgbClr val="002060"/>
              </a:solidFill>
              <a:latin typeface="Montserrat Classic Bold"/>
            </a:endParaRPr>
          </a:p>
          <a:p>
            <a:pPr algn="just">
              <a:lnSpc>
                <a:spcPts val="3499"/>
              </a:lnSpc>
            </a:pPr>
            <a:endParaRPr lang="en-US" sz="2499" dirty="0">
              <a:solidFill>
                <a:srgbClr val="002060"/>
              </a:solidFill>
              <a:latin typeface="Montserrat Classic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027727" y="0"/>
            <a:ext cx="6463145" cy="10287000"/>
            <a:chOff x="0" y="0"/>
            <a:chExt cx="1702228" cy="3002160"/>
          </a:xfrm>
        </p:grpSpPr>
        <p:sp>
          <p:nvSpPr>
            <p:cNvPr id="3" name="Freeform 3"/>
            <p:cNvSpPr/>
            <p:nvPr/>
          </p:nvSpPr>
          <p:spPr>
            <a:xfrm>
              <a:off x="0" y="0"/>
              <a:ext cx="1702228" cy="3002160"/>
            </a:xfrm>
            <a:custGeom>
              <a:avLst/>
              <a:gdLst/>
              <a:ahLst/>
              <a:cxnLst/>
              <a:rect l="l" t="t" r="r" b="b"/>
              <a:pathLst>
                <a:path w="1702228" h="3002160">
                  <a:moveTo>
                    <a:pt x="0" y="0"/>
                  </a:moveTo>
                  <a:lnTo>
                    <a:pt x="1702228" y="0"/>
                  </a:lnTo>
                  <a:lnTo>
                    <a:pt x="1702228" y="3002160"/>
                  </a:lnTo>
                  <a:lnTo>
                    <a:pt x="0" y="3002160"/>
                  </a:lnTo>
                  <a:close/>
                </a:path>
              </a:pathLst>
            </a:custGeom>
            <a:solidFill>
              <a:srgbClr val="322F50"/>
            </a:solidFill>
          </p:spPr>
        </p:sp>
        <p:sp>
          <p:nvSpPr>
            <p:cNvPr id="4" name="TextBox 4"/>
            <p:cNvSpPr txBox="1"/>
            <p:nvPr/>
          </p:nvSpPr>
          <p:spPr>
            <a:xfrm>
              <a:off x="0" y="-47625"/>
              <a:ext cx="1702228" cy="3049785"/>
            </a:xfrm>
            <a:prstGeom prst="rect">
              <a:avLst/>
            </a:prstGeom>
          </p:spPr>
          <p:txBody>
            <a:bodyPr lIns="50800" tIns="50800" rIns="50800" bIns="50800" rtlCol="0" anchor="ctr"/>
            <a:lstStyle/>
            <a:p>
              <a:pPr algn="ctr">
                <a:lnSpc>
                  <a:spcPts val="2659"/>
                </a:lnSpc>
              </a:pPr>
              <a:endParaRPr/>
            </a:p>
          </p:txBody>
        </p:sp>
      </p:grpSp>
      <p:pic>
        <p:nvPicPr>
          <p:cNvPr id="5" name="Picture 5"/>
          <p:cNvPicPr>
            <a:picLocks noChangeAspect="1"/>
          </p:cNvPicPr>
          <p:nvPr/>
        </p:nvPicPr>
        <p:blipFill>
          <a:blip r:embed="rId2"/>
          <a:stretch>
            <a:fillRect/>
          </a:stretch>
        </p:blipFill>
        <p:spPr>
          <a:xfrm>
            <a:off x="11306669" y="389658"/>
            <a:ext cx="9020393" cy="9507682"/>
          </a:xfrm>
          <a:prstGeom prst="rect">
            <a:avLst/>
          </a:prstGeom>
        </p:spPr>
      </p:pic>
      <p:grpSp>
        <p:nvGrpSpPr>
          <p:cNvPr id="6" name="Group 6"/>
          <p:cNvGrpSpPr/>
          <p:nvPr/>
        </p:nvGrpSpPr>
        <p:grpSpPr>
          <a:xfrm>
            <a:off x="103597" y="319274"/>
            <a:ext cx="11229203" cy="3108859"/>
            <a:chOff x="0" y="-204405"/>
            <a:chExt cx="2957486" cy="818794"/>
          </a:xfrm>
        </p:grpSpPr>
        <p:sp>
          <p:nvSpPr>
            <p:cNvPr id="7" name="Freeform 7"/>
            <p:cNvSpPr/>
            <p:nvPr/>
          </p:nvSpPr>
          <p:spPr>
            <a:xfrm>
              <a:off x="0" y="-204405"/>
              <a:ext cx="2957486" cy="614389"/>
            </a:xfrm>
            <a:custGeom>
              <a:avLst/>
              <a:gdLst/>
              <a:ahLst/>
              <a:cxnLst/>
              <a:rect l="l" t="t" r="r" b="b"/>
              <a:pathLst>
                <a:path w="2957486" h="614389">
                  <a:moveTo>
                    <a:pt x="0" y="0"/>
                  </a:moveTo>
                  <a:lnTo>
                    <a:pt x="2957486" y="0"/>
                  </a:lnTo>
                  <a:lnTo>
                    <a:pt x="2957486" y="614389"/>
                  </a:lnTo>
                  <a:lnTo>
                    <a:pt x="0" y="614389"/>
                  </a:lnTo>
                  <a:close/>
                </a:path>
              </a:pathLst>
            </a:custGeom>
            <a:solidFill>
              <a:srgbClr val="322F50"/>
            </a:solidFill>
          </p:spPr>
          <p:txBody>
            <a:bodyPr/>
            <a:lstStyle/>
            <a:p>
              <a:endParaRPr lang="en-IN" dirty="0"/>
            </a:p>
          </p:txBody>
        </p:sp>
        <p:sp>
          <p:nvSpPr>
            <p:cNvPr id="8" name="TextBox 8"/>
            <p:cNvSpPr txBox="1"/>
            <p:nvPr/>
          </p:nvSpPr>
          <p:spPr>
            <a:xfrm>
              <a:off x="0" y="-47625"/>
              <a:ext cx="2957486" cy="662014"/>
            </a:xfrm>
            <a:prstGeom prst="rect">
              <a:avLst/>
            </a:prstGeom>
          </p:spPr>
          <p:txBody>
            <a:bodyPr lIns="50800" tIns="50800" rIns="50800" bIns="50800" rtlCol="0" anchor="ctr"/>
            <a:lstStyle/>
            <a:p>
              <a:pPr algn="ctr">
                <a:lnSpc>
                  <a:spcPts val="2659"/>
                </a:lnSpc>
              </a:pPr>
              <a:endParaRPr/>
            </a:p>
          </p:txBody>
        </p:sp>
      </p:grpSp>
      <p:grpSp>
        <p:nvGrpSpPr>
          <p:cNvPr id="9" name="Group 9"/>
          <p:cNvGrpSpPr>
            <a:grpSpLocks noChangeAspect="1"/>
          </p:cNvGrpSpPr>
          <p:nvPr/>
        </p:nvGrpSpPr>
        <p:grpSpPr>
          <a:xfrm>
            <a:off x="12954000" y="1981352"/>
            <a:ext cx="6161131" cy="6161106"/>
            <a:chOff x="0" y="0"/>
            <a:chExt cx="6350000" cy="6349975"/>
          </a:xfrm>
        </p:grpSpPr>
        <p:sp>
          <p:nvSpPr>
            <p:cNvPr id="10" name="Freeform 1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24999" r="-24999"/>
              </a:stretch>
            </a:blipFill>
          </p:spPr>
        </p:sp>
      </p:grpSp>
      <p:sp>
        <p:nvSpPr>
          <p:cNvPr id="11" name="TextBox 11"/>
          <p:cNvSpPr txBox="1"/>
          <p:nvPr/>
        </p:nvSpPr>
        <p:spPr>
          <a:xfrm>
            <a:off x="945232" y="1171983"/>
            <a:ext cx="9947716" cy="999357"/>
          </a:xfrm>
          <a:prstGeom prst="rect">
            <a:avLst/>
          </a:prstGeom>
        </p:spPr>
        <p:txBody>
          <a:bodyPr wrap="square" lIns="0" tIns="0" rIns="0" bIns="0" rtlCol="0" anchor="t">
            <a:spAutoFit/>
          </a:bodyPr>
          <a:lstStyle/>
          <a:p>
            <a:pPr>
              <a:lnSpc>
                <a:spcPts val="7469"/>
              </a:lnSpc>
            </a:pPr>
            <a:r>
              <a:rPr lang="en-US" sz="7469" dirty="0">
                <a:solidFill>
                  <a:srgbClr val="FFFFFF"/>
                </a:solidFill>
                <a:latin typeface="Times New Roman" panose="02020603050405020304" pitchFamily="18" charset="0"/>
                <a:cs typeface="Times New Roman" panose="02020603050405020304" pitchFamily="18" charset="0"/>
              </a:rPr>
              <a:t>METHODOLOGY</a:t>
            </a:r>
            <a:r>
              <a:rPr lang="en-US" sz="7469" dirty="0">
                <a:solidFill>
                  <a:srgbClr val="FFFFFF"/>
                </a:solidFill>
                <a:latin typeface="Archivo Black Bold"/>
              </a:rPr>
              <a:t> </a:t>
            </a:r>
          </a:p>
        </p:txBody>
      </p:sp>
      <p:sp>
        <p:nvSpPr>
          <p:cNvPr id="12" name="TextBox 12"/>
          <p:cNvSpPr txBox="1"/>
          <p:nvPr/>
        </p:nvSpPr>
        <p:spPr>
          <a:xfrm>
            <a:off x="-201420" y="2909468"/>
            <a:ext cx="12241020" cy="8880573"/>
          </a:xfrm>
          <a:prstGeom prst="rect">
            <a:avLst/>
          </a:prstGeom>
        </p:spPr>
        <p:txBody>
          <a:bodyPr wrap="square" lIns="0" tIns="0" rIns="0" bIns="0" rtlCol="0" anchor="t">
            <a:spAutoFit/>
          </a:bodyPr>
          <a:lstStyle/>
          <a:p>
            <a:pPr marL="639338" lvl="1" indent="-319669" algn="just">
              <a:lnSpc>
                <a:spcPts val="4145"/>
              </a:lnSpc>
              <a:buFont typeface="Arial"/>
              <a:buChar char="•"/>
            </a:pPr>
            <a:r>
              <a:rPr lang="en-US" sz="3600" b="1" u="sng" dirty="0">
                <a:solidFill>
                  <a:srgbClr val="002060"/>
                </a:solidFill>
                <a:latin typeface="Times New Roman" panose="02020603050405020304" pitchFamily="18" charset="0"/>
                <a:cs typeface="Times New Roman" panose="02020603050405020304" pitchFamily="18" charset="0"/>
              </a:rPr>
              <a:t>Gitpod</a:t>
            </a:r>
            <a:r>
              <a:rPr lang="en-US" sz="3600" b="1" dirty="0">
                <a:solidFill>
                  <a:srgbClr val="002060"/>
                </a:solidFill>
                <a:latin typeface="Times New Roman" panose="02020603050405020304" pitchFamily="18" charset="0"/>
                <a:cs typeface="Times New Roman" panose="02020603050405020304" pitchFamily="18" charset="0"/>
              </a:rPr>
              <a:t>: Cloud-based IDE enabling web-based coding, testing, and project development.</a:t>
            </a:r>
          </a:p>
          <a:p>
            <a:pPr marL="639338" lvl="1" indent="-319669" algn="just">
              <a:lnSpc>
                <a:spcPts val="4145"/>
              </a:lnSpc>
              <a:buFont typeface="Arial"/>
              <a:buChar char="•"/>
            </a:pPr>
            <a:r>
              <a:rPr lang="en-US" sz="3600" b="1" u="sng" dirty="0">
                <a:solidFill>
                  <a:srgbClr val="002060"/>
                </a:solidFill>
                <a:latin typeface="Times New Roman" panose="02020603050405020304" pitchFamily="18" charset="0"/>
                <a:cs typeface="Times New Roman" panose="02020603050405020304" pitchFamily="18" charset="0"/>
              </a:rPr>
              <a:t>Remix IDE: </a:t>
            </a:r>
            <a:r>
              <a:rPr lang="en-US" sz="3600" b="1" dirty="0">
                <a:solidFill>
                  <a:srgbClr val="002060"/>
                </a:solidFill>
                <a:latin typeface="Times New Roman" panose="02020603050405020304" pitchFamily="18" charset="0"/>
                <a:cs typeface="Times New Roman" panose="02020603050405020304" pitchFamily="18" charset="0"/>
              </a:rPr>
              <a:t>Comprehensive tool suite for Ethereum-compatible smart contract development and analysis.</a:t>
            </a:r>
          </a:p>
          <a:p>
            <a:pPr marL="639338" lvl="1" indent="-319669" algn="just">
              <a:lnSpc>
                <a:spcPts val="4145"/>
              </a:lnSpc>
              <a:buFont typeface="Arial"/>
              <a:buChar char="•"/>
            </a:pPr>
            <a:r>
              <a:rPr lang="en-US" sz="3600" b="1" u="sng" dirty="0">
                <a:solidFill>
                  <a:srgbClr val="002060"/>
                </a:solidFill>
                <a:latin typeface="Times New Roman" panose="02020603050405020304" pitchFamily="18" charset="0"/>
                <a:cs typeface="Times New Roman" panose="02020603050405020304" pitchFamily="18" charset="0"/>
              </a:rPr>
              <a:t>MetaMask Wallet: </a:t>
            </a:r>
            <a:r>
              <a:rPr lang="en-US" sz="3600" b="1" dirty="0">
                <a:solidFill>
                  <a:srgbClr val="002060"/>
                </a:solidFill>
                <a:latin typeface="Times New Roman" panose="02020603050405020304" pitchFamily="18" charset="0"/>
                <a:cs typeface="Times New Roman" panose="02020603050405020304" pitchFamily="18" charset="0"/>
              </a:rPr>
              <a:t>Mobile/web app for remote Ethereum wallet management and interaction with decentralized apps.</a:t>
            </a:r>
          </a:p>
          <a:p>
            <a:pPr marL="639338" lvl="1" indent="-319669" algn="just">
              <a:lnSpc>
                <a:spcPts val="4145"/>
              </a:lnSpc>
              <a:buFont typeface="Arial"/>
              <a:buChar char="•"/>
            </a:pPr>
            <a:r>
              <a:rPr lang="en-US" sz="3600" b="1" u="sng" dirty="0">
                <a:solidFill>
                  <a:srgbClr val="002060"/>
                </a:solidFill>
                <a:latin typeface="Times New Roman" panose="02020603050405020304" pitchFamily="18" charset="0"/>
                <a:cs typeface="Times New Roman" panose="02020603050405020304" pitchFamily="18" charset="0"/>
              </a:rPr>
              <a:t>Hardhat Configuration: </a:t>
            </a:r>
            <a:r>
              <a:rPr lang="en-US" sz="3600" b="1" dirty="0">
                <a:solidFill>
                  <a:srgbClr val="002060"/>
                </a:solidFill>
                <a:latin typeface="Times New Roman" panose="02020603050405020304" pitchFamily="18" charset="0"/>
                <a:cs typeface="Times New Roman" panose="02020603050405020304" pitchFamily="18" charset="0"/>
              </a:rPr>
              <a:t>Framework for building digital currency applications with customization, compilation, debugging, and deployment capabilities.</a:t>
            </a:r>
          </a:p>
          <a:p>
            <a:pPr marL="639338" lvl="1" indent="-319669" algn="just">
              <a:lnSpc>
                <a:spcPts val="4145"/>
              </a:lnSpc>
              <a:buFont typeface="Arial"/>
              <a:buChar char="•"/>
            </a:pPr>
            <a:r>
              <a:rPr lang="en-US" sz="3600" b="1" u="sng" dirty="0">
                <a:solidFill>
                  <a:srgbClr val="002060"/>
                </a:solidFill>
                <a:latin typeface="Times New Roman" panose="02020603050405020304" pitchFamily="18" charset="0"/>
                <a:cs typeface="Times New Roman" panose="02020603050405020304" pitchFamily="18" charset="0"/>
              </a:rPr>
              <a:t>Localhost: </a:t>
            </a:r>
            <a:r>
              <a:rPr lang="en-US" sz="3600" b="1" dirty="0">
                <a:solidFill>
                  <a:srgbClr val="002060"/>
                </a:solidFill>
                <a:latin typeface="Times New Roman" panose="02020603050405020304" pitchFamily="18" charset="0"/>
                <a:cs typeface="Times New Roman" panose="02020603050405020304" pitchFamily="18" charset="0"/>
              </a:rPr>
              <a:t>Virtual server address for testing and developing applications by uploading source code and exporting data.</a:t>
            </a:r>
          </a:p>
          <a:p>
            <a:pPr algn="just">
              <a:lnSpc>
                <a:spcPts val="4145"/>
              </a:lnSpc>
            </a:pPr>
            <a:endParaRPr lang="en-US" sz="2961" dirty="0">
              <a:solidFill>
                <a:srgbClr val="000000"/>
              </a:solidFill>
              <a:latin typeface="Montserrat Classic"/>
            </a:endParaRPr>
          </a:p>
          <a:p>
            <a:pPr algn="just">
              <a:lnSpc>
                <a:spcPts val="4145"/>
              </a:lnSpc>
            </a:pPr>
            <a:endParaRPr lang="en-US" sz="2961" dirty="0">
              <a:solidFill>
                <a:srgbClr val="000000"/>
              </a:solidFill>
              <a:latin typeface="Montserrat Classic"/>
            </a:endParaRPr>
          </a:p>
          <a:p>
            <a:pPr algn="just">
              <a:lnSpc>
                <a:spcPts val="4145"/>
              </a:lnSpc>
            </a:pPr>
            <a:endParaRPr lang="en-US" sz="2961" dirty="0">
              <a:solidFill>
                <a:srgbClr val="000000"/>
              </a:solidFill>
              <a:latin typeface="Montserrat Classic"/>
            </a:endParaRPr>
          </a:p>
          <a:p>
            <a:pPr algn="just">
              <a:lnSpc>
                <a:spcPts val="4145"/>
              </a:lnSpc>
            </a:pPr>
            <a:endParaRPr lang="en-US" sz="2961" dirty="0">
              <a:solidFill>
                <a:srgbClr val="000000"/>
              </a:solidFill>
              <a:latin typeface="Montserrat Class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84461"/>
            <a:ext cx="18288000" cy="2332759"/>
            <a:chOff x="0" y="0"/>
            <a:chExt cx="4816593" cy="614389"/>
          </a:xfrm>
        </p:grpSpPr>
        <p:sp>
          <p:nvSpPr>
            <p:cNvPr id="3" name="Freeform 3"/>
            <p:cNvSpPr/>
            <p:nvPr/>
          </p:nvSpPr>
          <p:spPr>
            <a:xfrm>
              <a:off x="0" y="0"/>
              <a:ext cx="4816592" cy="614389"/>
            </a:xfrm>
            <a:custGeom>
              <a:avLst/>
              <a:gdLst/>
              <a:ahLst/>
              <a:cxnLst/>
              <a:rect l="l" t="t" r="r" b="b"/>
              <a:pathLst>
                <a:path w="4816592" h="614389">
                  <a:moveTo>
                    <a:pt x="0" y="0"/>
                  </a:moveTo>
                  <a:lnTo>
                    <a:pt x="4816592" y="0"/>
                  </a:lnTo>
                  <a:lnTo>
                    <a:pt x="4816592" y="614389"/>
                  </a:lnTo>
                  <a:lnTo>
                    <a:pt x="0" y="614389"/>
                  </a:lnTo>
                  <a:close/>
                </a:path>
              </a:pathLst>
            </a:custGeom>
            <a:solidFill>
              <a:srgbClr val="322F50"/>
            </a:solidFill>
          </p:spPr>
        </p:sp>
        <p:sp>
          <p:nvSpPr>
            <p:cNvPr id="4" name="TextBox 4"/>
            <p:cNvSpPr txBox="1"/>
            <p:nvPr/>
          </p:nvSpPr>
          <p:spPr>
            <a:xfrm>
              <a:off x="0" y="-47625"/>
              <a:ext cx="4816593" cy="662014"/>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2304184" y="974342"/>
            <a:ext cx="13679632" cy="1105397"/>
          </a:xfrm>
          <a:prstGeom prst="rect">
            <a:avLst/>
          </a:prstGeom>
        </p:spPr>
        <p:txBody>
          <a:bodyPr lIns="0" tIns="0" rIns="0" bIns="0" rtlCol="0" anchor="t">
            <a:spAutoFit/>
          </a:bodyPr>
          <a:lstStyle/>
          <a:p>
            <a:pPr>
              <a:lnSpc>
                <a:spcPts val="8269"/>
              </a:lnSpc>
            </a:pPr>
            <a:r>
              <a:rPr lang="en-US" sz="8269" dirty="0">
                <a:solidFill>
                  <a:srgbClr val="FFFFFF"/>
                </a:solidFill>
                <a:latin typeface="Times New Roman" panose="02020603050405020304" pitchFamily="18" charset="0"/>
                <a:cs typeface="Times New Roman" panose="02020603050405020304" pitchFamily="18" charset="0"/>
              </a:rPr>
              <a:t>COMPONENTS OF DAO</a:t>
            </a:r>
          </a:p>
        </p:txBody>
      </p:sp>
      <p:sp>
        <p:nvSpPr>
          <p:cNvPr id="6" name="TextBox 6"/>
          <p:cNvSpPr txBox="1"/>
          <p:nvPr/>
        </p:nvSpPr>
        <p:spPr>
          <a:xfrm>
            <a:off x="-5866" y="2457997"/>
            <a:ext cx="17259300" cy="7829003"/>
          </a:xfrm>
          <a:prstGeom prst="rect">
            <a:avLst/>
          </a:prstGeom>
        </p:spPr>
        <p:txBody>
          <a:bodyPr lIns="0" tIns="0" rIns="0" bIns="0" rtlCol="0" anchor="t">
            <a:spAutoFit/>
          </a:bodyPr>
          <a:lstStyle/>
          <a:p>
            <a:pPr algn="just">
              <a:lnSpc>
                <a:spcPts val="4145"/>
              </a:lnSpc>
            </a:pPr>
            <a:endParaRPr dirty="0"/>
          </a:p>
          <a:p>
            <a:pPr marL="639338" lvl="1" indent="-319669" algn="just">
              <a:lnSpc>
                <a:spcPts val="4145"/>
              </a:lnSpc>
              <a:buFont typeface="Arial"/>
              <a:buChar char="•"/>
            </a:pPr>
            <a:r>
              <a:rPr lang="en-US" sz="3600" b="1" u="sng" dirty="0">
                <a:solidFill>
                  <a:srgbClr val="002060"/>
                </a:solidFill>
                <a:latin typeface="Times New Roman" panose="02020603050405020304" pitchFamily="18" charset="0"/>
                <a:cs typeface="Times New Roman" panose="02020603050405020304" pitchFamily="18" charset="0"/>
              </a:rPr>
              <a:t>Smart Contracts: </a:t>
            </a:r>
            <a:r>
              <a:rPr lang="en-US" sz="3600" b="1" dirty="0">
                <a:solidFill>
                  <a:srgbClr val="002060"/>
                </a:solidFill>
                <a:latin typeface="Times New Roman" panose="02020603050405020304" pitchFamily="18" charset="0"/>
                <a:cs typeface="Times New Roman" panose="02020603050405020304" pitchFamily="18" charset="0"/>
              </a:rPr>
              <a:t>Self-executing agreements encoded in code, automating key DAO functions like proposal processing, voting, fund management, and token transfers.</a:t>
            </a:r>
          </a:p>
          <a:p>
            <a:pPr marL="319669" lvl="1" algn="just">
              <a:lnSpc>
                <a:spcPts val="4145"/>
              </a:lnSpc>
            </a:pPr>
            <a:endParaRPr lang="en-US" sz="3600" b="1" dirty="0">
              <a:solidFill>
                <a:srgbClr val="002060"/>
              </a:solidFill>
              <a:latin typeface="Times New Roman" panose="02020603050405020304" pitchFamily="18" charset="0"/>
              <a:cs typeface="Times New Roman" panose="02020603050405020304" pitchFamily="18" charset="0"/>
            </a:endParaRPr>
          </a:p>
          <a:p>
            <a:pPr marL="639338" lvl="1" indent="-319669" algn="just">
              <a:lnSpc>
                <a:spcPts val="4145"/>
              </a:lnSpc>
              <a:buFont typeface="Arial"/>
              <a:buChar char="•"/>
            </a:pPr>
            <a:r>
              <a:rPr lang="en-US" sz="3600" b="1" u="sng" dirty="0">
                <a:solidFill>
                  <a:srgbClr val="002060"/>
                </a:solidFill>
                <a:latin typeface="Times New Roman" panose="02020603050405020304" pitchFamily="18" charset="0"/>
                <a:cs typeface="Times New Roman" panose="02020603050405020304" pitchFamily="18" charset="0"/>
              </a:rPr>
              <a:t>Token Holders: </a:t>
            </a:r>
            <a:r>
              <a:rPr lang="en-US" sz="3600" b="1" dirty="0">
                <a:solidFill>
                  <a:srgbClr val="002060"/>
                </a:solidFill>
                <a:latin typeface="Times New Roman" panose="02020603050405020304" pitchFamily="18" charset="0"/>
                <a:cs typeface="Times New Roman" panose="02020603050405020304" pitchFamily="18" charset="0"/>
              </a:rPr>
              <a:t>Individuals with voting and decision-making rights, collectively influencing DAO actions through a voting process, and sometimes receiving financial incentives.</a:t>
            </a:r>
          </a:p>
          <a:p>
            <a:pPr marL="319669" lvl="1" algn="just">
              <a:lnSpc>
                <a:spcPts val="4145"/>
              </a:lnSpc>
            </a:pPr>
            <a:endParaRPr lang="en-US" sz="3600" b="1" dirty="0">
              <a:solidFill>
                <a:srgbClr val="002060"/>
              </a:solidFill>
              <a:latin typeface="Times New Roman" panose="02020603050405020304" pitchFamily="18" charset="0"/>
              <a:cs typeface="Times New Roman" panose="02020603050405020304" pitchFamily="18" charset="0"/>
            </a:endParaRPr>
          </a:p>
          <a:p>
            <a:pPr marL="639338" lvl="1" indent="-319669" algn="just">
              <a:lnSpc>
                <a:spcPts val="4145"/>
              </a:lnSpc>
              <a:buFont typeface="Arial"/>
              <a:buChar char="•"/>
            </a:pPr>
            <a:r>
              <a:rPr lang="en-US" sz="3600" b="1" u="sng" dirty="0">
                <a:solidFill>
                  <a:srgbClr val="002060"/>
                </a:solidFill>
                <a:latin typeface="Times New Roman" panose="02020603050405020304" pitchFamily="18" charset="0"/>
                <a:cs typeface="Times New Roman" panose="02020603050405020304" pitchFamily="18" charset="0"/>
              </a:rPr>
              <a:t>Proposals</a:t>
            </a:r>
            <a:r>
              <a:rPr lang="en-US" sz="3600" b="1" dirty="0">
                <a:solidFill>
                  <a:srgbClr val="002060"/>
                </a:solidFill>
                <a:latin typeface="Times New Roman" panose="02020603050405020304" pitchFamily="18" charset="0"/>
                <a:cs typeface="Times New Roman" panose="02020603050405020304" pitchFamily="18" charset="0"/>
              </a:rPr>
              <a:t>: Covering various topics such as project funding or rule changes, proposals play a key role in DAO decision-making.</a:t>
            </a:r>
          </a:p>
          <a:p>
            <a:pPr marL="639338" lvl="1" indent="-319669" algn="just">
              <a:lnSpc>
                <a:spcPts val="4145"/>
              </a:lnSpc>
              <a:buFont typeface="Arial"/>
              <a:buChar char="•"/>
            </a:pPr>
            <a:endParaRPr lang="en-US" sz="3600" b="1" dirty="0">
              <a:solidFill>
                <a:srgbClr val="002060"/>
              </a:solidFill>
              <a:latin typeface="Times New Roman" panose="02020603050405020304" pitchFamily="18" charset="0"/>
              <a:cs typeface="Times New Roman" panose="02020603050405020304" pitchFamily="18" charset="0"/>
            </a:endParaRPr>
          </a:p>
          <a:p>
            <a:pPr marL="639338" lvl="1" indent="-319669" algn="just">
              <a:lnSpc>
                <a:spcPts val="4145"/>
              </a:lnSpc>
              <a:buFont typeface="Arial"/>
              <a:buChar char="•"/>
            </a:pPr>
            <a:r>
              <a:rPr lang="en-US" sz="3600" b="1" u="sng" dirty="0">
                <a:solidFill>
                  <a:srgbClr val="002060"/>
                </a:solidFill>
                <a:latin typeface="Times New Roman" panose="02020603050405020304" pitchFamily="18" charset="0"/>
                <a:cs typeface="Times New Roman" panose="02020603050405020304" pitchFamily="18" charset="0"/>
              </a:rPr>
              <a:t>Voting Mechanism: </a:t>
            </a:r>
            <a:r>
              <a:rPr lang="en-US" sz="3600" b="1" dirty="0">
                <a:solidFill>
                  <a:srgbClr val="002060"/>
                </a:solidFill>
                <a:latin typeface="Times New Roman" panose="02020603050405020304" pitchFamily="18" charset="0"/>
                <a:cs typeface="Times New Roman" panose="02020603050405020304" pitchFamily="18" charset="0"/>
              </a:rPr>
              <a:t>Enables token holders to participate in decision-making through an on-chain voting system, directly influencing blockchain-based approval or rejection of proposed actions.</a:t>
            </a:r>
          </a:p>
          <a:p>
            <a:pPr algn="just">
              <a:lnSpc>
                <a:spcPts val="4145"/>
              </a:lnSpc>
            </a:pPr>
            <a:endParaRPr lang="en-US" sz="2961" dirty="0">
              <a:solidFill>
                <a:srgbClr val="000000"/>
              </a:solidFill>
              <a:latin typeface="Montserrat Classic"/>
            </a:endParaRPr>
          </a:p>
        </p:txBody>
      </p:sp>
      <p:grpSp>
        <p:nvGrpSpPr>
          <p:cNvPr id="7" name="Group 7"/>
          <p:cNvGrpSpPr/>
          <p:nvPr/>
        </p:nvGrpSpPr>
        <p:grpSpPr>
          <a:xfrm>
            <a:off x="17617787" y="6842414"/>
            <a:ext cx="670210" cy="3283527"/>
            <a:chOff x="0" y="0"/>
            <a:chExt cx="1702228" cy="864797"/>
          </a:xfrm>
        </p:grpSpPr>
        <p:sp>
          <p:nvSpPr>
            <p:cNvPr id="8" name="Freeform 8"/>
            <p:cNvSpPr/>
            <p:nvPr/>
          </p:nvSpPr>
          <p:spPr>
            <a:xfrm>
              <a:off x="0" y="0"/>
              <a:ext cx="1702228" cy="864797"/>
            </a:xfrm>
            <a:custGeom>
              <a:avLst/>
              <a:gdLst/>
              <a:ahLst/>
              <a:cxnLst/>
              <a:rect l="l" t="t" r="r" b="b"/>
              <a:pathLst>
                <a:path w="1702228" h="864797">
                  <a:moveTo>
                    <a:pt x="0" y="0"/>
                  </a:moveTo>
                  <a:lnTo>
                    <a:pt x="1702228" y="0"/>
                  </a:lnTo>
                  <a:lnTo>
                    <a:pt x="1702228" y="864797"/>
                  </a:lnTo>
                  <a:lnTo>
                    <a:pt x="0" y="864797"/>
                  </a:lnTo>
                  <a:close/>
                </a:path>
              </a:pathLst>
            </a:custGeom>
            <a:solidFill>
              <a:srgbClr val="322F50"/>
            </a:solidFill>
          </p:spPr>
        </p:sp>
        <p:sp>
          <p:nvSpPr>
            <p:cNvPr id="9" name="TextBox 9"/>
            <p:cNvSpPr txBox="1"/>
            <p:nvPr/>
          </p:nvSpPr>
          <p:spPr>
            <a:xfrm>
              <a:off x="0" y="-47625"/>
              <a:ext cx="1702228" cy="912422"/>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59773" y="1"/>
            <a:ext cx="9580418" cy="10287000"/>
            <a:chOff x="0" y="0"/>
            <a:chExt cx="2523238" cy="3002160"/>
          </a:xfrm>
        </p:grpSpPr>
        <p:sp>
          <p:nvSpPr>
            <p:cNvPr id="3" name="Freeform 3"/>
            <p:cNvSpPr/>
            <p:nvPr/>
          </p:nvSpPr>
          <p:spPr>
            <a:xfrm>
              <a:off x="0" y="0"/>
              <a:ext cx="2523238" cy="3002160"/>
            </a:xfrm>
            <a:custGeom>
              <a:avLst/>
              <a:gdLst/>
              <a:ahLst/>
              <a:cxnLst/>
              <a:rect l="l" t="t" r="r" b="b"/>
              <a:pathLst>
                <a:path w="2523238" h="3002160">
                  <a:moveTo>
                    <a:pt x="0" y="0"/>
                  </a:moveTo>
                  <a:lnTo>
                    <a:pt x="2523238" y="0"/>
                  </a:lnTo>
                  <a:lnTo>
                    <a:pt x="2523238" y="3002160"/>
                  </a:lnTo>
                  <a:lnTo>
                    <a:pt x="0" y="3002160"/>
                  </a:lnTo>
                  <a:close/>
                </a:path>
              </a:pathLst>
            </a:custGeom>
            <a:solidFill>
              <a:srgbClr val="322F50"/>
            </a:solidFill>
          </p:spPr>
        </p:sp>
        <p:sp>
          <p:nvSpPr>
            <p:cNvPr id="4" name="TextBox 4"/>
            <p:cNvSpPr txBox="1"/>
            <p:nvPr/>
          </p:nvSpPr>
          <p:spPr>
            <a:xfrm>
              <a:off x="0" y="-47625"/>
              <a:ext cx="2523238" cy="304978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404152" y="2900656"/>
            <a:ext cx="1331035" cy="133103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9548152" y="666390"/>
            <a:ext cx="8739848" cy="1128514"/>
          </a:xfrm>
          <a:prstGeom prst="rect">
            <a:avLst/>
          </a:prstGeom>
        </p:spPr>
        <p:txBody>
          <a:bodyPr lIns="0" tIns="0" rIns="0" bIns="0" rtlCol="0" anchor="t">
            <a:spAutoFit/>
          </a:bodyPr>
          <a:lstStyle/>
          <a:p>
            <a:pPr>
              <a:lnSpc>
                <a:spcPts val="8775"/>
              </a:lnSpc>
            </a:pPr>
            <a:r>
              <a:rPr lang="en-US" sz="9600" b="1" dirty="0">
                <a:solidFill>
                  <a:srgbClr val="322F50"/>
                </a:solidFill>
                <a:latin typeface="Times New Roman" panose="02020603050405020304" pitchFamily="18" charset="0"/>
                <a:cs typeface="Times New Roman" panose="02020603050405020304" pitchFamily="18" charset="0"/>
              </a:rPr>
              <a:t>CHALLENGES</a:t>
            </a:r>
            <a:endParaRPr lang="en-US" sz="8775" b="1" dirty="0">
              <a:solidFill>
                <a:srgbClr val="322F50"/>
              </a:solidFill>
              <a:latin typeface="Times New Roman" panose="02020603050405020304" pitchFamily="18" charset="0"/>
              <a:cs typeface="Times New Roman" panose="02020603050405020304" pitchFamily="18" charset="0"/>
            </a:endParaRPr>
          </a:p>
        </p:txBody>
      </p:sp>
      <p:sp>
        <p:nvSpPr>
          <p:cNvPr id="9" name="TextBox 9"/>
          <p:cNvSpPr txBox="1"/>
          <p:nvPr/>
        </p:nvSpPr>
        <p:spPr>
          <a:xfrm>
            <a:off x="816387" y="3194086"/>
            <a:ext cx="424626" cy="673316"/>
          </a:xfrm>
          <a:prstGeom prst="rect">
            <a:avLst/>
          </a:prstGeom>
        </p:spPr>
        <p:txBody>
          <a:bodyPr lIns="0" tIns="0" rIns="0" bIns="0" rtlCol="0" anchor="t">
            <a:spAutoFit/>
          </a:bodyPr>
          <a:lstStyle/>
          <a:p>
            <a:pPr>
              <a:lnSpc>
                <a:spcPts val="5012"/>
              </a:lnSpc>
            </a:pPr>
            <a:r>
              <a:rPr lang="en-US" sz="5012">
                <a:solidFill>
                  <a:srgbClr val="322F50"/>
                </a:solidFill>
                <a:latin typeface="Archivo Black Bold"/>
              </a:rPr>
              <a:t>1</a:t>
            </a:r>
          </a:p>
        </p:txBody>
      </p:sp>
      <p:sp>
        <p:nvSpPr>
          <p:cNvPr id="10" name="TextBox 10"/>
          <p:cNvSpPr txBox="1"/>
          <p:nvPr/>
        </p:nvSpPr>
        <p:spPr>
          <a:xfrm>
            <a:off x="1858266" y="2814931"/>
            <a:ext cx="7285734" cy="1897955"/>
          </a:xfrm>
          <a:prstGeom prst="rect">
            <a:avLst/>
          </a:prstGeom>
        </p:spPr>
        <p:txBody>
          <a:bodyPr lIns="0" tIns="0" rIns="0" bIns="0" rtlCol="0" anchor="t">
            <a:spAutoFit/>
          </a:bodyPr>
          <a:lstStyle/>
          <a:p>
            <a:pPr algn="just">
              <a:lnSpc>
                <a:spcPts val="3680"/>
              </a:lnSpc>
            </a:pPr>
            <a:r>
              <a:rPr lang="en-US" sz="3200" b="1" u="sng" dirty="0">
                <a:solidFill>
                  <a:srgbClr val="FFFFFF"/>
                </a:solidFill>
                <a:latin typeface="Times New Roman" panose="02020603050405020304" pitchFamily="18" charset="0"/>
                <a:cs typeface="Times New Roman" panose="02020603050405020304" pitchFamily="18" charset="0"/>
              </a:rPr>
              <a:t>Decentralization: </a:t>
            </a:r>
            <a:r>
              <a:rPr lang="en-US" sz="3200" b="1" dirty="0">
                <a:solidFill>
                  <a:srgbClr val="FFFFFF"/>
                </a:solidFill>
                <a:latin typeface="Times New Roman" panose="02020603050405020304" pitchFamily="18" charset="0"/>
                <a:cs typeface="Times New Roman" panose="02020603050405020304" pitchFamily="18" charset="0"/>
              </a:rPr>
              <a:t>Operating on a decentralized network fosters trust, eliminates single points of failure, and promotes democratic decision-making.</a:t>
            </a:r>
          </a:p>
        </p:txBody>
      </p:sp>
      <p:grpSp>
        <p:nvGrpSpPr>
          <p:cNvPr id="11" name="Group 11"/>
          <p:cNvGrpSpPr/>
          <p:nvPr/>
        </p:nvGrpSpPr>
        <p:grpSpPr>
          <a:xfrm>
            <a:off x="404152" y="5133975"/>
            <a:ext cx="1454114" cy="145411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866254" y="5545142"/>
            <a:ext cx="529910" cy="673316"/>
          </a:xfrm>
          <a:prstGeom prst="rect">
            <a:avLst/>
          </a:prstGeom>
        </p:spPr>
        <p:txBody>
          <a:bodyPr lIns="0" tIns="0" rIns="0" bIns="0" rtlCol="0" anchor="t">
            <a:spAutoFit/>
          </a:bodyPr>
          <a:lstStyle/>
          <a:p>
            <a:pPr>
              <a:lnSpc>
                <a:spcPts val="5012"/>
              </a:lnSpc>
            </a:pPr>
            <a:r>
              <a:rPr lang="en-US" sz="5012">
                <a:solidFill>
                  <a:srgbClr val="322F50"/>
                </a:solidFill>
                <a:latin typeface="Archivo Black Bold"/>
              </a:rPr>
              <a:t>2</a:t>
            </a:r>
          </a:p>
        </p:txBody>
      </p:sp>
      <p:sp>
        <p:nvSpPr>
          <p:cNvPr id="15" name="TextBox 15"/>
          <p:cNvSpPr txBox="1"/>
          <p:nvPr/>
        </p:nvSpPr>
        <p:spPr>
          <a:xfrm>
            <a:off x="1858266" y="5335592"/>
            <a:ext cx="7285734" cy="2216119"/>
          </a:xfrm>
          <a:prstGeom prst="rect">
            <a:avLst/>
          </a:prstGeom>
        </p:spPr>
        <p:txBody>
          <a:bodyPr lIns="0" tIns="0" rIns="0" bIns="0" rtlCol="0" anchor="t">
            <a:spAutoFit/>
          </a:bodyPr>
          <a:lstStyle/>
          <a:p>
            <a:pPr algn="just">
              <a:lnSpc>
                <a:spcPts val="3520"/>
              </a:lnSpc>
            </a:pPr>
            <a:r>
              <a:rPr lang="en-US" sz="2800" b="1" u="sng" dirty="0">
                <a:solidFill>
                  <a:srgbClr val="FFFFFF"/>
                </a:solidFill>
                <a:latin typeface="Times New Roman" panose="02020603050405020304" pitchFamily="18" charset="0"/>
                <a:cs typeface="Times New Roman" panose="02020603050405020304" pitchFamily="18" charset="0"/>
              </a:rPr>
              <a:t>Transparency and Trust: </a:t>
            </a:r>
            <a:r>
              <a:rPr lang="en-US" sz="2800" b="1" dirty="0">
                <a:solidFill>
                  <a:srgbClr val="FFFFFF"/>
                </a:solidFill>
                <a:latin typeface="Times New Roman" panose="02020603050405020304" pitchFamily="18" charset="0"/>
                <a:cs typeface="Times New Roman" panose="02020603050405020304" pitchFamily="18" charset="0"/>
              </a:rPr>
              <a:t>Leveraging blockchain ensures transparency in decision-making and fund management, reducing the risk of fraud and enhancing trust among members.</a:t>
            </a:r>
          </a:p>
        </p:txBody>
      </p:sp>
      <p:grpSp>
        <p:nvGrpSpPr>
          <p:cNvPr id="16" name="Group 16"/>
          <p:cNvGrpSpPr/>
          <p:nvPr/>
        </p:nvGrpSpPr>
        <p:grpSpPr>
          <a:xfrm>
            <a:off x="404152" y="7654636"/>
            <a:ext cx="1331035" cy="1331035"/>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804715" y="8027704"/>
            <a:ext cx="529910" cy="673316"/>
          </a:xfrm>
          <a:prstGeom prst="rect">
            <a:avLst/>
          </a:prstGeom>
        </p:spPr>
        <p:txBody>
          <a:bodyPr lIns="0" tIns="0" rIns="0" bIns="0" rtlCol="0" anchor="t">
            <a:spAutoFit/>
          </a:bodyPr>
          <a:lstStyle/>
          <a:p>
            <a:pPr>
              <a:lnSpc>
                <a:spcPts val="5012"/>
              </a:lnSpc>
            </a:pPr>
            <a:r>
              <a:rPr lang="en-US" sz="5012">
                <a:solidFill>
                  <a:srgbClr val="322F50"/>
                </a:solidFill>
                <a:latin typeface="Archivo Black Bold"/>
              </a:rPr>
              <a:t>3</a:t>
            </a:r>
          </a:p>
        </p:txBody>
      </p:sp>
      <p:sp>
        <p:nvSpPr>
          <p:cNvPr id="20" name="TextBox 20"/>
          <p:cNvSpPr txBox="1"/>
          <p:nvPr/>
        </p:nvSpPr>
        <p:spPr>
          <a:xfrm>
            <a:off x="1858266" y="7865779"/>
            <a:ext cx="7285734" cy="3771225"/>
          </a:xfrm>
          <a:prstGeom prst="rect">
            <a:avLst/>
          </a:prstGeom>
        </p:spPr>
        <p:txBody>
          <a:bodyPr lIns="0" tIns="0" rIns="0" bIns="0" rtlCol="0" anchor="t">
            <a:spAutoFit/>
          </a:bodyPr>
          <a:lstStyle/>
          <a:p>
            <a:pPr algn="just">
              <a:lnSpc>
                <a:spcPts val="3360"/>
              </a:lnSpc>
            </a:pPr>
            <a:r>
              <a:rPr lang="en-US" sz="2800" b="1" u="sng" dirty="0">
                <a:solidFill>
                  <a:srgbClr val="FFFFFF"/>
                </a:solidFill>
                <a:latin typeface="Times New Roman" panose="02020603050405020304" pitchFamily="18" charset="0"/>
                <a:cs typeface="Times New Roman" panose="02020603050405020304" pitchFamily="18" charset="0"/>
              </a:rPr>
              <a:t>Efficiency and Automation: </a:t>
            </a:r>
            <a:r>
              <a:rPr lang="en-US" sz="2800" b="1" dirty="0">
                <a:solidFill>
                  <a:srgbClr val="FFFFFF"/>
                </a:solidFill>
                <a:latin typeface="Times New Roman" panose="02020603050405020304" pitchFamily="18" charset="0"/>
                <a:cs typeface="Times New Roman" panose="02020603050405020304" pitchFamily="18" charset="0"/>
              </a:rPr>
              <a:t>Smart contracts automate functions like proposal processing and voting, reducing the need for intermediaries, streamlining processes, and improving overall organizational efficiency.</a:t>
            </a:r>
          </a:p>
          <a:p>
            <a:pPr>
              <a:lnSpc>
                <a:spcPts val="3200"/>
              </a:lnSpc>
            </a:pPr>
            <a:endParaRPr lang="en-US" sz="2100" dirty="0">
              <a:solidFill>
                <a:srgbClr val="FFFFFF"/>
              </a:solidFill>
              <a:latin typeface="Montserrat Classic Bold"/>
            </a:endParaRPr>
          </a:p>
          <a:p>
            <a:pPr>
              <a:lnSpc>
                <a:spcPts val="3200"/>
              </a:lnSpc>
            </a:pPr>
            <a:endParaRPr lang="en-US" sz="2100" dirty="0">
              <a:solidFill>
                <a:srgbClr val="FFFFFF"/>
              </a:solidFill>
              <a:latin typeface="Montserrat Classic Bold"/>
            </a:endParaRPr>
          </a:p>
          <a:p>
            <a:pPr>
              <a:lnSpc>
                <a:spcPts val="3200"/>
              </a:lnSpc>
            </a:pPr>
            <a:endParaRPr lang="en-US" sz="2100" dirty="0">
              <a:solidFill>
                <a:srgbClr val="FFFFFF"/>
              </a:solidFill>
              <a:latin typeface="Montserrat Classic Bold"/>
            </a:endParaRPr>
          </a:p>
          <a:p>
            <a:pPr>
              <a:lnSpc>
                <a:spcPts val="3200"/>
              </a:lnSpc>
            </a:pPr>
            <a:endParaRPr lang="en-US" sz="2100" dirty="0">
              <a:solidFill>
                <a:srgbClr val="FFFFFF"/>
              </a:solidFill>
              <a:latin typeface="Montserrat Classic Bold"/>
            </a:endParaRPr>
          </a:p>
        </p:txBody>
      </p:sp>
      <p:grpSp>
        <p:nvGrpSpPr>
          <p:cNvPr id="21" name="Group 21"/>
          <p:cNvGrpSpPr/>
          <p:nvPr/>
        </p:nvGrpSpPr>
        <p:grpSpPr>
          <a:xfrm>
            <a:off x="9548152" y="2900656"/>
            <a:ext cx="1247355" cy="1247355"/>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22F50"/>
            </a:solidFill>
          </p:spPr>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10038389" y="3146209"/>
            <a:ext cx="2214639" cy="673316"/>
          </a:xfrm>
          <a:prstGeom prst="rect">
            <a:avLst/>
          </a:prstGeom>
        </p:spPr>
        <p:txBody>
          <a:bodyPr lIns="0" tIns="0" rIns="0" bIns="0" rtlCol="0" anchor="t">
            <a:spAutoFit/>
          </a:bodyPr>
          <a:lstStyle/>
          <a:p>
            <a:pPr>
              <a:lnSpc>
                <a:spcPts val="5012"/>
              </a:lnSpc>
            </a:pPr>
            <a:r>
              <a:rPr lang="en-US" sz="5012">
                <a:solidFill>
                  <a:srgbClr val="FFFFFF"/>
                </a:solidFill>
                <a:latin typeface="Archivo Black Bold"/>
              </a:rPr>
              <a:t>1</a:t>
            </a:r>
          </a:p>
        </p:txBody>
      </p:sp>
      <p:sp>
        <p:nvSpPr>
          <p:cNvPr id="25" name="TextBox 25"/>
          <p:cNvSpPr txBox="1"/>
          <p:nvPr/>
        </p:nvSpPr>
        <p:spPr>
          <a:xfrm>
            <a:off x="10964166" y="2646272"/>
            <a:ext cx="7200009" cy="2635593"/>
          </a:xfrm>
          <a:prstGeom prst="rect">
            <a:avLst/>
          </a:prstGeom>
        </p:spPr>
        <p:txBody>
          <a:bodyPr lIns="0" tIns="0" rIns="0" bIns="0" rtlCol="0" anchor="t">
            <a:spAutoFit/>
          </a:bodyPr>
          <a:lstStyle/>
          <a:p>
            <a:pPr algn="just">
              <a:lnSpc>
                <a:spcPts val="3520"/>
              </a:lnSpc>
            </a:pPr>
            <a:r>
              <a:rPr lang="en-US" sz="3200" b="1" u="sng" dirty="0">
                <a:solidFill>
                  <a:srgbClr val="322F50"/>
                </a:solidFill>
                <a:latin typeface="Times New Roman" panose="02020603050405020304" pitchFamily="18" charset="0"/>
                <a:cs typeface="Times New Roman" panose="02020603050405020304" pitchFamily="18" charset="0"/>
              </a:rPr>
              <a:t>Regulatory Uncertainty: </a:t>
            </a:r>
            <a:r>
              <a:rPr lang="en-US" sz="3200" b="1" dirty="0">
                <a:solidFill>
                  <a:srgbClr val="322F50"/>
                </a:solidFill>
                <a:latin typeface="Times New Roman" panose="02020603050405020304" pitchFamily="18" charset="0"/>
                <a:cs typeface="Times New Roman" panose="02020603050405020304" pitchFamily="18" charset="0"/>
              </a:rPr>
              <a:t>Navigating evolving regulatory frameworks poses challenges, as DAOs often operate in a legal landscape without clear guidelines.</a:t>
            </a:r>
          </a:p>
          <a:p>
            <a:pPr algn="just">
              <a:lnSpc>
                <a:spcPts val="3520"/>
              </a:lnSpc>
            </a:pPr>
            <a:endParaRPr lang="en-US" sz="2200" dirty="0">
              <a:solidFill>
                <a:srgbClr val="322F50"/>
              </a:solidFill>
              <a:latin typeface="Montserrat Classic Bold"/>
            </a:endParaRPr>
          </a:p>
          <a:p>
            <a:pPr algn="just">
              <a:lnSpc>
                <a:spcPts val="3520"/>
              </a:lnSpc>
            </a:pPr>
            <a:endParaRPr lang="en-US" sz="2200" dirty="0">
              <a:solidFill>
                <a:srgbClr val="322F50"/>
              </a:solidFill>
              <a:latin typeface="Montserrat Classic Bold"/>
            </a:endParaRPr>
          </a:p>
        </p:txBody>
      </p:sp>
      <p:grpSp>
        <p:nvGrpSpPr>
          <p:cNvPr id="26" name="Group 26"/>
          <p:cNvGrpSpPr/>
          <p:nvPr/>
        </p:nvGrpSpPr>
        <p:grpSpPr>
          <a:xfrm>
            <a:off x="9548152" y="5249137"/>
            <a:ext cx="1319902" cy="1319902"/>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22F50"/>
            </a:solidFill>
          </p:spPr>
        </p:sp>
        <p:sp>
          <p:nvSpPr>
            <p:cNvPr id="28" name="TextBox 28"/>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9" name="TextBox 29"/>
          <p:cNvSpPr txBox="1"/>
          <p:nvPr/>
        </p:nvSpPr>
        <p:spPr>
          <a:xfrm>
            <a:off x="10043846" y="5452936"/>
            <a:ext cx="424626" cy="673316"/>
          </a:xfrm>
          <a:prstGeom prst="rect">
            <a:avLst/>
          </a:prstGeom>
        </p:spPr>
        <p:txBody>
          <a:bodyPr lIns="0" tIns="0" rIns="0" bIns="0" rtlCol="0" anchor="t">
            <a:spAutoFit/>
          </a:bodyPr>
          <a:lstStyle/>
          <a:p>
            <a:pPr>
              <a:lnSpc>
                <a:spcPts val="5012"/>
              </a:lnSpc>
            </a:pPr>
            <a:r>
              <a:rPr lang="en-US" sz="5012">
                <a:solidFill>
                  <a:srgbClr val="FFFFFF"/>
                </a:solidFill>
                <a:latin typeface="Archivo Black Bold"/>
              </a:rPr>
              <a:t>2</a:t>
            </a:r>
          </a:p>
        </p:txBody>
      </p:sp>
      <p:sp>
        <p:nvSpPr>
          <p:cNvPr id="30" name="TextBox 30"/>
          <p:cNvSpPr txBox="1"/>
          <p:nvPr/>
        </p:nvSpPr>
        <p:spPr>
          <a:xfrm>
            <a:off x="10868054" y="4877339"/>
            <a:ext cx="7323834" cy="2244204"/>
          </a:xfrm>
          <a:prstGeom prst="rect">
            <a:avLst/>
          </a:prstGeom>
        </p:spPr>
        <p:txBody>
          <a:bodyPr lIns="0" tIns="0" rIns="0" bIns="0" rtlCol="0" anchor="t">
            <a:spAutoFit/>
          </a:bodyPr>
          <a:lstStyle/>
          <a:p>
            <a:pPr algn="just">
              <a:lnSpc>
                <a:spcPts val="3520"/>
              </a:lnSpc>
            </a:pPr>
            <a:r>
              <a:rPr lang="en-US" sz="3200" b="1" u="sng" dirty="0">
                <a:solidFill>
                  <a:srgbClr val="322F50"/>
                </a:solidFill>
                <a:latin typeface="Times New Roman" panose="02020603050405020304" pitchFamily="18" charset="0"/>
                <a:cs typeface="Times New Roman" panose="02020603050405020304" pitchFamily="18" charset="0"/>
              </a:rPr>
              <a:t>Security Concerns: </a:t>
            </a:r>
            <a:r>
              <a:rPr lang="en-US" sz="3200" b="1" dirty="0">
                <a:solidFill>
                  <a:srgbClr val="322F50"/>
                </a:solidFill>
                <a:latin typeface="Times New Roman" panose="02020603050405020304" pitchFamily="18" charset="0"/>
                <a:cs typeface="Times New Roman" panose="02020603050405020304" pitchFamily="18" charset="0"/>
              </a:rPr>
              <a:t>Vulnerabilities and attacks, such as smart contract bugs and security loopholes, pose risks to the funds and operations of DAOs operating on blockchain networks.</a:t>
            </a:r>
          </a:p>
        </p:txBody>
      </p:sp>
      <p:grpSp>
        <p:nvGrpSpPr>
          <p:cNvPr id="31" name="Group 31"/>
          <p:cNvGrpSpPr/>
          <p:nvPr/>
        </p:nvGrpSpPr>
        <p:grpSpPr>
          <a:xfrm>
            <a:off x="9516125" y="7626314"/>
            <a:ext cx="1311409" cy="1311409"/>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22F50"/>
            </a:solidFill>
          </p:spPr>
        </p:sp>
        <p:sp>
          <p:nvSpPr>
            <p:cNvPr id="33" name="TextBox 33"/>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34" name="TextBox 34"/>
          <p:cNvSpPr txBox="1"/>
          <p:nvPr/>
        </p:nvSpPr>
        <p:spPr>
          <a:xfrm>
            <a:off x="10038389" y="7861527"/>
            <a:ext cx="2214639" cy="673316"/>
          </a:xfrm>
          <a:prstGeom prst="rect">
            <a:avLst/>
          </a:prstGeom>
        </p:spPr>
        <p:txBody>
          <a:bodyPr lIns="0" tIns="0" rIns="0" bIns="0" rtlCol="0" anchor="t">
            <a:spAutoFit/>
          </a:bodyPr>
          <a:lstStyle/>
          <a:p>
            <a:pPr>
              <a:lnSpc>
                <a:spcPts val="5012"/>
              </a:lnSpc>
            </a:pPr>
            <a:r>
              <a:rPr lang="en-US" sz="5012">
                <a:solidFill>
                  <a:srgbClr val="FFFFFF"/>
                </a:solidFill>
                <a:latin typeface="Archivo Black Bold"/>
              </a:rPr>
              <a:t>3</a:t>
            </a:r>
          </a:p>
        </p:txBody>
      </p:sp>
      <p:sp>
        <p:nvSpPr>
          <p:cNvPr id="35" name="TextBox 35"/>
          <p:cNvSpPr txBox="1"/>
          <p:nvPr/>
        </p:nvSpPr>
        <p:spPr>
          <a:xfrm>
            <a:off x="10868054" y="7376406"/>
            <a:ext cx="7323834" cy="4488408"/>
          </a:xfrm>
          <a:prstGeom prst="rect">
            <a:avLst/>
          </a:prstGeom>
        </p:spPr>
        <p:txBody>
          <a:bodyPr lIns="0" tIns="0" rIns="0" bIns="0" rtlCol="0" anchor="t">
            <a:spAutoFit/>
          </a:bodyPr>
          <a:lstStyle/>
          <a:p>
            <a:pPr algn="just">
              <a:lnSpc>
                <a:spcPts val="3680"/>
              </a:lnSpc>
            </a:pPr>
            <a:r>
              <a:rPr lang="en-US" sz="3200" b="1" u="sng" dirty="0">
                <a:solidFill>
                  <a:srgbClr val="322F50"/>
                </a:solidFill>
                <a:latin typeface="Times New Roman" panose="02020603050405020304" pitchFamily="18" charset="0"/>
                <a:cs typeface="Times New Roman" panose="02020603050405020304" pitchFamily="18" charset="0"/>
              </a:rPr>
              <a:t>Governance and Decision-Making: </a:t>
            </a:r>
            <a:r>
              <a:rPr lang="en-US" sz="3200" b="1" dirty="0">
                <a:solidFill>
                  <a:srgbClr val="322F50"/>
                </a:solidFill>
                <a:latin typeface="Times New Roman" panose="02020603050405020304" pitchFamily="18" charset="0"/>
                <a:cs typeface="Times New Roman" panose="02020603050405020304" pitchFamily="18" charset="0"/>
              </a:rPr>
              <a:t>Ensuring fair and inclusive decision-making, preventing manipulation, and addressing conflicts of interest among token holders are ongoing challenges for the effective functioning of DAOs.</a:t>
            </a:r>
          </a:p>
          <a:p>
            <a:pPr>
              <a:lnSpc>
                <a:spcPts val="3200"/>
              </a:lnSpc>
            </a:pPr>
            <a:endParaRPr lang="en-US" sz="3200" b="1" dirty="0">
              <a:solidFill>
                <a:srgbClr val="322F50"/>
              </a:solidFill>
              <a:latin typeface="Times New Roman" panose="02020603050405020304" pitchFamily="18" charset="0"/>
              <a:cs typeface="Times New Roman" panose="02020603050405020304" pitchFamily="18" charset="0"/>
            </a:endParaRPr>
          </a:p>
          <a:p>
            <a:pPr>
              <a:lnSpc>
                <a:spcPts val="3200"/>
              </a:lnSpc>
            </a:pPr>
            <a:endParaRPr lang="en-US" sz="3200" b="1" dirty="0">
              <a:solidFill>
                <a:srgbClr val="322F50"/>
              </a:solidFill>
              <a:latin typeface="Times New Roman" panose="02020603050405020304" pitchFamily="18" charset="0"/>
              <a:cs typeface="Times New Roman" panose="02020603050405020304" pitchFamily="18" charset="0"/>
            </a:endParaRPr>
          </a:p>
          <a:p>
            <a:pPr>
              <a:lnSpc>
                <a:spcPts val="3200"/>
              </a:lnSpc>
            </a:pPr>
            <a:endParaRPr lang="en-US" sz="3200" b="1" dirty="0">
              <a:solidFill>
                <a:srgbClr val="322F50"/>
              </a:solidFill>
              <a:latin typeface="Times New Roman" panose="02020603050405020304" pitchFamily="18" charset="0"/>
              <a:cs typeface="Times New Roman" panose="02020603050405020304" pitchFamily="18" charset="0"/>
            </a:endParaRPr>
          </a:p>
          <a:p>
            <a:pPr>
              <a:lnSpc>
                <a:spcPts val="3200"/>
              </a:lnSpc>
            </a:pPr>
            <a:endParaRPr lang="en-US" sz="3200" b="1" dirty="0">
              <a:solidFill>
                <a:srgbClr val="322F50"/>
              </a:solidFill>
              <a:latin typeface="Times New Roman" panose="02020603050405020304" pitchFamily="18" charset="0"/>
              <a:cs typeface="Times New Roman" panose="02020603050405020304" pitchFamily="18" charset="0"/>
            </a:endParaRPr>
          </a:p>
        </p:txBody>
      </p:sp>
      <p:sp>
        <p:nvSpPr>
          <p:cNvPr id="36" name="TextBox 36"/>
          <p:cNvSpPr txBox="1"/>
          <p:nvPr/>
        </p:nvSpPr>
        <p:spPr>
          <a:xfrm>
            <a:off x="404152" y="666390"/>
            <a:ext cx="8739848" cy="1128514"/>
          </a:xfrm>
          <a:prstGeom prst="rect">
            <a:avLst/>
          </a:prstGeom>
        </p:spPr>
        <p:txBody>
          <a:bodyPr lIns="0" tIns="0" rIns="0" bIns="0" rtlCol="0" anchor="t">
            <a:spAutoFit/>
          </a:bodyPr>
          <a:lstStyle/>
          <a:p>
            <a:pPr>
              <a:lnSpc>
                <a:spcPts val="8775"/>
              </a:lnSpc>
            </a:pPr>
            <a:r>
              <a:rPr lang="en-US" sz="9600" b="1" dirty="0">
                <a:solidFill>
                  <a:srgbClr val="FFFFFF"/>
                </a:solidFill>
                <a:latin typeface="Times New Roman" panose="02020603050405020304" pitchFamily="18" charset="0"/>
                <a:cs typeface="Times New Roman" panose="02020603050405020304" pitchFamily="18" charset="0"/>
              </a:rPr>
              <a:t>ADVANTAGES</a:t>
            </a:r>
            <a:endParaRPr lang="en-US" sz="8775"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111827"/>
            <a:ext cx="8198427" cy="11398827"/>
            <a:chOff x="0" y="0"/>
            <a:chExt cx="2159257" cy="3002160"/>
          </a:xfrm>
        </p:grpSpPr>
        <p:sp>
          <p:nvSpPr>
            <p:cNvPr id="3" name="Freeform 3"/>
            <p:cNvSpPr/>
            <p:nvPr/>
          </p:nvSpPr>
          <p:spPr>
            <a:xfrm>
              <a:off x="0" y="0"/>
              <a:ext cx="2159257" cy="3002160"/>
            </a:xfrm>
            <a:custGeom>
              <a:avLst/>
              <a:gdLst/>
              <a:ahLst/>
              <a:cxnLst/>
              <a:rect l="l" t="t" r="r" b="b"/>
              <a:pathLst>
                <a:path w="2159257" h="3002160">
                  <a:moveTo>
                    <a:pt x="0" y="0"/>
                  </a:moveTo>
                  <a:lnTo>
                    <a:pt x="2159257" y="0"/>
                  </a:lnTo>
                  <a:lnTo>
                    <a:pt x="2159257" y="3002160"/>
                  </a:lnTo>
                  <a:lnTo>
                    <a:pt x="0" y="3002160"/>
                  </a:lnTo>
                  <a:close/>
                </a:path>
              </a:pathLst>
            </a:custGeom>
            <a:solidFill>
              <a:srgbClr val="322F50"/>
            </a:solidFill>
          </p:spPr>
        </p:sp>
        <p:sp>
          <p:nvSpPr>
            <p:cNvPr id="4" name="TextBox 4"/>
            <p:cNvSpPr txBox="1"/>
            <p:nvPr/>
          </p:nvSpPr>
          <p:spPr>
            <a:xfrm>
              <a:off x="0" y="-47625"/>
              <a:ext cx="2159257" cy="304978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9486901" y="1045476"/>
            <a:ext cx="8801100" cy="2332759"/>
            <a:chOff x="0" y="0"/>
            <a:chExt cx="3084261" cy="614389"/>
          </a:xfrm>
        </p:grpSpPr>
        <p:sp>
          <p:nvSpPr>
            <p:cNvPr id="6" name="Freeform 6"/>
            <p:cNvSpPr/>
            <p:nvPr/>
          </p:nvSpPr>
          <p:spPr>
            <a:xfrm>
              <a:off x="0" y="0"/>
              <a:ext cx="3084261" cy="614389"/>
            </a:xfrm>
            <a:custGeom>
              <a:avLst/>
              <a:gdLst/>
              <a:ahLst/>
              <a:cxnLst/>
              <a:rect l="l" t="t" r="r" b="b"/>
              <a:pathLst>
                <a:path w="3084261" h="614389">
                  <a:moveTo>
                    <a:pt x="0" y="0"/>
                  </a:moveTo>
                  <a:lnTo>
                    <a:pt x="3084261" y="0"/>
                  </a:lnTo>
                  <a:lnTo>
                    <a:pt x="3084261" y="614389"/>
                  </a:lnTo>
                  <a:lnTo>
                    <a:pt x="0" y="614389"/>
                  </a:lnTo>
                  <a:close/>
                </a:path>
              </a:pathLst>
            </a:custGeom>
            <a:solidFill>
              <a:srgbClr val="322F50"/>
            </a:solidFill>
          </p:spPr>
        </p:sp>
        <p:sp>
          <p:nvSpPr>
            <p:cNvPr id="7" name="TextBox 7"/>
            <p:cNvSpPr txBox="1"/>
            <p:nvPr/>
          </p:nvSpPr>
          <p:spPr>
            <a:xfrm>
              <a:off x="0" y="-47625"/>
              <a:ext cx="3084261" cy="662014"/>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9486901" y="3977120"/>
            <a:ext cx="8801100" cy="2332759"/>
            <a:chOff x="0" y="0"/>
            <a:chExt cx="3084261" cy="614389"/>
          </a:xfrm>
        </p:grpSpPr>
        <p:sp>
          <p:nvSpPr>
            <p:cNvPr id="9" name="Freeform 9"/>
            <p:cNvSpPr/>
            <p:nvPr/>
          </p:nvSpPr>
          <p:spPr>
            <a:xfrm>
              <a:off x="0" y="0"/>
              <a:ext cx="3084261" cy="614389"/>
            </a:xfrm>
            <a:custGeom>
              <a:avLst/>
              <a:gdLst/>
              <a:ahLst/>
              <a:cxnLst/>
              <a:rect l="l" t="t" r="r" b="b"/>
              <a:pathLst>
                <a:path w="3084261" h="614389">
                  <a:moveTo>
                    <a:pt x="0" y="0"/>
                  </a:moveTo>
                  <a:lnTo>
                    <a:pt x="3084261" y="0"/>
                  </a:lnTo>
                  <a:lnTo>
                    <a:pt x="3084261" y="614389"/>
                  </a:lnTo>
                  <a:lnTo>
                    <a:pt x="0" y="614389"/>
                  </a:lnTo>
                  <a:close/>
                </a:path>
              </a:pathLst>
            </a:custGeom>
            <a:solidFill>
              <a:srgbClr val="322F50"/>
            </a:solidFill>
          </p:spPr>
        </p:sp>
        <p:sp>
          <p:nvSpPr>
            <p:cNvPr id="10" name="TextBox 10"/>
            <p:cNvSpPr txBox="1"/>
            <p:nvPr/>
          </p:nvSpPr>
          <p:spPr>
            <a:xfrm>
              <a:off x="0" y="-47625"/>
              <a:ext cx="3084261" cy="662014"/>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9486901" y="6909955"/>
            <a:ext cx="8801100" cy="2332759"/>
            <a:chOff x="0" y="0"/>
            <a:chExt cx="3084261" cy="614389"/>
          </a:xfrm>
        </p:grpSpPr>
        <p:sp>
          <p:nvSpPr>
            <p:cNvPr id="12" name="Freeform 12"/>
            <p:cNvSpPr/>
            <p:nvPr/>
          </p:nvSpPr>
          <p:spPr>
            <a:xfrm>
              <a:off x="0" y="0"/>
              <a:ext cx="3084261" cy="614389"/>
            </a:xfrm>
            <a:custGeom>
              <a:avLst/>
              <a:gdLst/>
              <a:ahLst/>
              <a:cxnLst/>
              <a:rect l="l" t="t" r="r" b="b"/>
              <a:pathLst>
                <a:path w="3084261" h="614389">
                  <a:moveTo>
                    <a:pt x="0" y="0"/>
                  </a:moveTo>
                  <a:lnTo>
                    <a:pt x="3084261" y="0"/>
                  </a:lnTo>
                  <a:lnTo>
                    <a:pt x="3084261" y="614389"/>
                  </a:lnTo>
                  <a:lnTo>
                    <a:pt x="0" y="614389"/>
                  </a:lnTo>
                  <a:close/>
                </a:path>
              </a:pathLst>
            </a:custGeom>
            <a:solidFill>
              <a:srgbClr val="322F50"/>
            </a:solidFill>
          </p:spPr>
        </p:sp>
        <p:sp>
          <p:nvSpPr>
            <p:cNvPr id="13" name="TextBox 13"/>
            <p:cNvSpPr txBox="1"/>
            <p:nvPr/>
          </p:nvSpPr>
          <p:spPr>
            <a:xfrm>
              <a:off x="0" y="-47625"/>
              <a:ext cx="3084261" cy="662014"/>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8484177" y="935072"/>
            <a:ext cx="2553566" cy="255356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38100" cap="sq">
              <a:solidFill>
                <a:srgbClr val="000000"/>
              </a:solidFill>
              <a:prstDash val="solid"/>
              <a:miter/>
            </a:ln>
          </p:spPr>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8484177" y="3843339"/>
            <a:ext cx="2553566" cy="255356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38100" cap="sq">
              <a:solidFill>
                <a:srgbClr val="000000"/>
              </a:solidFill>
              <a:prstDash val="solid"/>
              <a:miter/>
            </a:ln>
          </p:spPr>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8484177" y="6863241"/>
            <a:ext cx="2553566" cy="2553566"/>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38100" cap="sq">
              <a:solidFill>
                <a:srgbClr val="000000"/>
              </a:solidFill>
              <a:prstDash val="solid"/>
              <a:miter/>
            </a:ln>
          </p:spPr>
        </p:sp>
        <p:sp>
          <p:nvSpPr>
            <p:cNvPr id="22" name="TextBox 22"/>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23" name="Freeform 23"/>
          <p:cNvSpPr/>
          <p:nvPr/>
        </p:nvSpPr>
        <p:spPr>
          <a:xfrm>
            <a:off x="-12369" y="0"/>
            <a:ext cx="8169681" cy="7018033"/>
          </a:xfrm>
          <a:custGeom>
            <a:avLst/>
            <a:gdLst/>
            <a:ahLst/>
            <a:cxnLst/>
            <a:rect l="l" t="t" r="r" b="b"/>
            <a:pathLst>
              <a:path w="8169681" h="7018033">
                <a:moveTo>
                  <a:pt x="0" y="0"/>
                </a:moveTo>
                <a:lnTo>
                  <a:pt x="8169682" y="0"/>
                </a:lnTo>
                <a:lnTo>
                  <a:pt x="8169682" y="7018033"/>
                </a:lnTo>
                <a:lnTo>
                  <a:pt x="0" y="7018033"/>
                </a:lnTo>
                <a:lnTo>
                  <a:pt x="0" y="0"/>
                </a:lnTo>
                <a:close/>
              </a:path>
            </a:pathLst>
          </a:custGeom>
          <a:blipFill>
            <a:blip r:embed="rId2"/>
            <a:stretch>
              <a:fillRect l="-41832" t="-11978" r="-39140" b="-6523"/>
            </a:stretch>
          </a:blipFill>
        </p:spPr>
      </p:sp>
      <p:sp>
        <p:nvSpPr>
          <p:cNvPr id="24" name="TextBox 24"/>
          <p:cNvSpPr txBox="1"/>
          <p:nvPr/>
        </p:nvSpPr>
        <p:spPr>
          <a:xfrm>
            <a:off x="296026" y="7894301"/>
            <a:ext cx="7606374" cy="1522505"/>
          </a:xfrm>
          <a:prstGeom prst="rect">
            <a:avLst/>
          </a:prstGeom>
        </p:spPr>
        <p:txBody>
          <a:bodyPr lIns="0" tIns="0" rIns="0" bIns="0" rtlCol="0" anchor="t">
            <a:spAutoFit/>
          </a:bodyPr>
          <a:lstStyle/>
          <a:p>
            <a:pPr>
              <a:lnSpc>
                <a:spcPts val="5849"/>
              </a:lnSpc>
            </a:pPr>
            <a:r>
              <a:rPr lang="en-US" sz="5849" b="1" dirty="0">
                <a:solidFill>
                  <a:srgbClr val="FFFFFF"/>
                </a:solidFill>
                <a:latin typeface="Times New Roman" panose="02020603050405020304" pitchFamily="18" charset="0"/>
                <a:cs typeface="Times New Roman" panose="02020603050405020304" pitchFamily="18" charset="0"/>
              </a:rPr>
              <a:t>IMPLEMENTATION OF A DAPP</a:t>
            </a:r>
          </a:p>
        </p:txBody>
      </p:sp>
      <p:sp>
        <p:nvSpPr>
          <p:cNvPr id="25" name="TextBox 25"/>
          <p:cNvSpPr txBox="1"/>
          <p:nvPr/>
        </p:nvSpPr>
        <p:spPr>
          <a:xfrm>
            <a:off x="8802171" y="1567434"/>
            <a:ext cx="1917578" cy="1353496"/>
          </a:xfrm>
          <a:prstGeom prst="rect">
            <a:avLst/>
          </a:prstGeom>
        </p:spPr>
        <p:txBody>
          <a:bodyPr lIns="0" tIns="0" rIns="0" bIns="0" rtlCol="0" anchor="t">
            <a:spAutoFit/>
          </a:bodyPr>
          <a:lstStyle/>
          <a:p>
            <a:pPr>
              <a:lnSpc>
                <a:spcPts val="10196"/>
              </a:lnSpc>
            </a:pPr>
            <a:r>
              <a:rPr lang="en-US" sz="10196">
                <a:solidFill>
                  <a:srgbClr val="322F50"/>
                </a:solidFill>
                <a:latin typeface="Archivo Black Bold"/>
              </a:rPr>
              <a:t>01</a:t>
            </a:r>
          </a:p>
        </p:txBody>
      </p:sp>
      <p:sp>
        <p:nvSpPr>
          <p:cNvPr id="26" name="TextBox 26"/>
          <p:cNvSpPr txBox="1"/>
          <p:nvPr/>
        </p:nvSpPr>
        <p:spPr>
          <a:xfrm>
            <a:off x="8802171" y="4538624"/>
            <a:ext cx="1917578" cy="1353496"/>
          </a:xfrm>
          <a:prstGeom prst="rect">
            <a:avLst/>
          </a:prstGeom>
        </p:spPr>
        <p:txBody>
          <a:bodyPr lIns="0" tIns="0" rIns="0" bIns="0" rtlCol="0" anchor="t">
            <a:spAutoFit/>
          </a:bodyPr>
          <a:lstStyle/>
          <a:p>
            <a:pPr>
              <a:lnSpc>
                <a:spcPts val="10196"/>
              </a:lnSpc>
            </a:pPr>
            <a:r>
              <a:rPr lang="en-US" sz="10196">
                <a:solidFill>
                  <a:srgbClr val="322F50"/>
                </a:solidFill>
                <a:latin typeface="Archivo Black Bold"/>
              </a:rPr>
              <a:t>02</a:t>
            </a:r>
          </a:p>
        </p:txBody>
      </p:sp>
      <p:sp>
        <p:nvSpPr>
          <p:cNvPr id="27" name="TextBox 27"/>
          <p:cNvSpPr txBox="1"/>
          <p:nvPr/>
        </p:nvSpPr>
        <p:spPr>
          <a:xfrm>
            <a:off x="8802171" y="7494836"/>
            <a:ext cx="1917578" cy="1353496"/>
          </a:xfrm>
          <a:prstGeom prst="rect">
            <a:avLst/>
          </a:prstGeom>
        </p:spPr>
        <p:txBody>
          <a:bodyPr lIns="0" tIns="0" rIns="0" bIns="0" rtlCol="0" anchor="t">
            <a:spAutoFit/>
          </a:bodyPr>
          <a:lstStyle/>
          <a:p>
            <a:pPr>
              <a:lnSpc>
                <a:spcPts val="10196"/>
              </a:lnSpc>
            </a:pPr>
            <a:r>
              <a:rPr lang="en-US" sz="10196">
                <a:solidFill>
                  <a:srgbClr val="322F50"/>
                </a:solidFill>
                <a:latin typeface="Archivo Black Bold"/>
              </a:rPr>
              <a:t>03</a:t>
            </a:r>
          </a:p>
        </p:txBody>
      </p:sp>
      <p:sp>
        <p:nvSpPr>
          <p:cNvPr id="28" name="TextBox 28"/>
          <p:cNvSpPr txBox="1"/>
          <p:nvPr/>
        </p:nvSpPr>
        <p:spPr>
          <a:xfrm>
            <a:off x="10491149" y="1296130"/>
            <a:ext cx="7568251" cy="2345963"/>
          </a:xfrm>
          <a:prstGeom prst="rect">
            <a:avLst/>
          </a:prstGeom>
        </p:spPr>
        <p:txBody>
          <a:bodyPr wrap="square" lIns="0" tIns="0" rIns="0" bIns="0" rtlCol="0" anchor="t">
            <a:spAutoFit/>
          </a:bodyPr>
          <a:lstStyle/>
          <a:p>
            <a:pPr marL="847344" lvl="2" indent="-282448">
              <a:lnSpc>
                <a:spcPts val="3139"/>
              </a:lnSpc>
              <a:buFont typeface="Arial"/>
              <a:buChar char="⚬"/>
            </a:pPr>
            <a:r>
              <a:rPr lang="en-US" sz="2800" b="1" dirty="0">
                <a:solidFill>
                  <a:srgbClr val="FFFFFF"/>
                </a:solidFill>
                <a:latin typeface="Times New Roman" panose="02020603050405020304" pitchFamily="18" charset="0"/>
                <a:cs typeface="Times New Roman" panose="02020603050405020304" pitchFamily="18" charset="0"/>
              </a:rPr>
              <a:t>Implementation focuses on a DAPP for Ethereum transactions using MetaMask.</a:t>
            </a:r>
          </a:p>
          <a:p>
            <a:pPr marL="847344" lvl="2" indent="-282448">
              <a:lnSpc>
                <a:spcPts val="3139"/>
              </a:lnSpc>
              <a:buFont typeface="Arial"/>
              <a:buChar char="⚬"/>
            </a:pPr>
            <a:r>
              <a:rPr lang="en-US" sz="2800" b="1" u="sng" dirty="0">
                <a:solidFill>
                  <a:srgbClr val="FFFFFF"/>
                </a:solidFill>
                <a:latin typeface="Times New Roman" panose="02020603050405020304" pitchFamily="18" charset="0"/>
                <a:cs typeface="Times New Roman" panose="02020603050405020304" pitchFamily="18" charset="0"/>
              </a:rPr>
              <a:t>Smart contract deployment on Hardhat</a:t>
            </a:r>
            <a:r>
              <a:rPr lang="en-US" sz="2800" b="1" dirty="0">
                <a:solidFill>
                  <a:srgbClr val="FFFFFF"/>
                </a:solidFill>
                <a:latin typeface="Times New Roman" panose="02020603050405020304" pitchFamily="18" charset="0"/>
                <a:cs typeface="Times New Roman" panose="02020603050405020304" pitchFamily="18" charset="0"/>
              </a:rPr>
              <a:t> involves Node.js, npm commands, and code compilation.</a:t>
            </a:r>
          </a:p>
          <a:p>
            <a:pPr>
              <a:lnSpc>
                <a:spcPts val="3139"/>
              </a:lnSpc>
            </a:pPr>
            <a:endParaRPr lang="en-US" sz="2000" dirty="0">
              <a:solidFill>
                <a:srgbClr val="FFFFFF"/>
              </a:solidFill>
              <a:latin typeface="Times New Roman" panose="02020603050405020304" pitchFamily="18" charset="0"/>
              <a:cs typeface="Times New Roman" panose="02020603050405020304" pitchFamily="18" charset="0"/>
            </a:endParaRPr>
          </a:p>
        </p:txBody>
      </p:sp>
      <p:sp>
        <p:nvSpPr>
          <p:cNvPr id="29" name="TextBox 29"/>
          <p:cNvSpPr txBox="1"/>
          <p:nvPr/>
        </p:nvSpPr>
        <p:spPr>
          <a:xfrm>
            <a:off x="10491149" y="4095160"/>
            <a:ext cx="7568251" cy="2462213"/>
          </a:xfrm>
          <a:prstGeom prst="rect">
            <a:avLst/>
          </a:prstGeom>
        </p:spPr>
        <p:txBody>
          <a:bodyPr lIns="0" tIns="0" rIns="0" bIns="0" rtlCol="0" anchor="t">
            <a:spAutoFit/>
          </a:bodyPr>
          <a:lstStyle/>
          <a:p>
            <a:pPr marL="871509" lvl="2" indent="-290503">
              <a:lnSpc>
                <a:spcPts val="3229"/>
              </a:lnSpc>
              <a:buFont typeface="Arial"/>
              <a:buChar char="⚬"/>
            </a:pPr>
            <a:r>
              <a:rPr lang="en-US" sz="3200" b="1" u="sng" dirty="0">
                <a:solidFill>
                  <a:srgbClr val="FFFFFF"/>
                </a:solidFill>
                <a:latin typeface="Times New Roman" panose="02020603050405020304" pitchFamily="18" charset="0"/>
                <a:cs typeface="Times New Roman" panose="02020603050405020304" pitchFamily="18" charset="0"/>
              </a:rPr>
              <a:t>Frontend development</a:t>
            </a:r>
            <a:r>
              <a:rPr lang="en-US" sz="3200" b="1" dirty="0">
                <a:solidFill>
                  <a:srgbClr val="FFFFFF"/>
                </a:solidFill>
                <a:latin typeface="Times New Roman" panose="02020603050405020304" pitchFamily="18" charset="0"/>
                <a:cs typeface="Times New Roman" panose="02020603050405020304" pitchFamily="18" charset="0"/>
              </a:rPr>
              <a:t> on localhost:3000 using "npm run dev."</a:t>
            </a:r>
          </a:p>
          <a:p>
            <a:pPr marL="871509" lvl="2" indent="-290503">
              <a:lnSpc>
                <a:spcPts val="3229"/>
              </a:lnSpc>
              <a:buFont typeface="Arial"/>
              <a:buChar char="⚬"/>
            </a:pPr>
            <a:r>
              <a:rPr lang="en-US" sz="3200" b="1" dirty="0">
                <a:solidFill>
                  <a:srgbClr val="FFFFFF"/>
                </a:solidFill>
                <a:latin typeface="Times New Roman" panose="02020603050405020304" pitchFamily="18" charset="0"/>
                <a:cs typeface="Times New Roman" panose="02020603050405020304" pitchFamily="18" charset="0"/>
              </a:rPr>
              <a:t>MetaMask connection via extension installation and </a:t>
            </a:r>
            <a:r>
              <a:rPr lang="en-US" sz="3200" b="1" u="sng" dirty="0">
                <a:solidFill>
                  <a:srgbClr val="FFFFFF"/>
                </a:solidFill>
                <a:latin typeface="Times New Roman" panose="02020603050405020304" pitchFamily="18" charset="0"/>
                <a:cs typeface="Times New Roman" panose="02020603050405020304" pitchFamily="18" charset="0"/>
              </a:rPr>
              <a:t>wallet setup</a:t>
            </a:r>
            <a:r>
              <a:rPr lang="en-US" sz="3200" b="1" dirty="0">
                <a:solidFill>
                  <a:srgbClr val="FFFFFF"/>
                </a:solidFill>
                <a:latin typeface="Times New Roman" panose="02020603050405020304" pitchFamily="18" charset="0"/>
                <a:cs typeface="Times New Roman" panose="02020603050405020304" pitchFamily="18" charset="0"/>
              </a:rPr>
              <a:t> for Ethereum network compatibility.</a:t>
            </a:r>
          </a:p>
          <a:p>
            <a:pPr>
              <a:lnSpc>
                <a:spcPts val="3229"/>
              </a:lnSpc>
            </a:pPr>
            <a:endParaRPr lang="en-US" sz="3200" b="1" dirty="0">
              <a:solidFill>
                <a:srgbClr val="FFFFFF"/>
              </a:solidFill>
              <a:latin typeface="Times New Roman" panose="02020603050405020304" pitchFamily="18" charset="0"/>
              <a:cs typeface="Times New Roman" panose="02020603050405020304" pitchFamily="18" charset="0"/>
            </a:endParaRPr>
          </a:p>
        </p:txBody>
      </p:sp>
      <p:sp>
        <p:nvSpPr>
          <p:cNvPr id="30" name="TextBox 30"/>
          <p:cNvSpPr txBox="1"/>
          <p:nvPr/>
        </p:nvSpPr>
        <p:spPr>
          <a:xfrm>
            <a:off x="10719749" y="7086369"/>
            <a:ext cx="6932263" cy="3693319"/>
          </a:xfrm>
          <a:prstGeom prst="rect">
            <a:avLst/>
          </a:prstGeom>
        </p:spPr>
        <p:txBody>
          <a:bodyPr lIns="0" tIns="0" rIns="0" bIns="0" rtlCol="0" anchor="t">
            <a:spAutoFit/>
          </a:bodyPr>
          <a:lstStyle/>
          <a:p>
            <a:pPr marL="862675" lvl="2" indent="-287558">
              <a:lnSpc>
                <a:spcPts val="3196"/>
              </a:lnSpc>
              <a:buFont typeface="Arial"/>
              <a:buChar char="⚬"/>
            </a:pPr>
            <a:r>
              <a:rPr lang="en-US" sz="2800" b="1" dirty="0">
                <a:solidFill>
                  <a:srgbClr val="FFFFFF"/>
                </a:solidFill>
                <a:latin typeface="Times New Roman" panose="02020603050405020304" pitchFamily="18" charset="0"/>
                <a:cs typeface="Times New Roman" panose="02020603050405020304" pitchFamily="18" charset="0"/>
              </a:rPr>
              <a:t>DAPP enables Ethereum transactions with </a:t>
            </a:r>
            <a:r>
              <a:rPr lang="en-US" sz="2800" b="1" u="sng" dirty="0">
                <a:solidFill>
                  <a:srgbClr val="FFFFFF"/>
                </a:solidFill>
                <a:latin typeface="Times New Roman" panose="02020603050405020304" pitchFamily="18" charset="0"/>
                <a:cs typeface="Times New Roman" panose="02020603050405020304" pitchFamily="18" charset="0"/>
              </a:rPr>
              <a:t>deploy and withdraw functions</a:t>
            </a:r>
            <a:r>
              <a:rPr lang="en-US" sz="2800" b="1" dirty="0">
                <a:solidFill>
                  <a:srgbClr val="FFFFFF"/>
                </a:solidFill>
                <a:latin typeface="Times New Roman" panose="02020603050405020304" pitchFamily="18" charset="0"/>
                <a:cs typeface="Times New Roman" panose="02020603050405020304" pitchFamily="18" charset="0"/>
              </a:rPr>
              <a:t>.</a:t>
            </a:r>
          </a:p>
          <a:p>
            <a:pPr marL="862675" lvl="2" indent="-287558">
              <a:lnSpc>
                <a:spcPts val="3196"/>
              </a:lnSpc>
              <a:buFont typeface="Arial"/>
              <a:buChar char="⚬"/>
            </a:pPr>
            <a:r>
              <a:rPr lang="en-US" sz="2800" b="1" dirty="0">
                <a:solidFill>
                  <a:srgbClr val="FFFFFF"/>
                </a:solidFill>
                <a:latin typeface="Times New Roman" panose="02020603050405020304" pitchFamily="18" charset="0"/>
                <a:cs typeface="Times New Roman" panose="02020603050405020304" pitchFamily="18" charset="0"/>
              </a:rPr>
              <a:t>Web3.js or ethers.js library usage for Ethereum network interaction, integrating seamlessly with MetaMask.</a:t>
            </a:r>
          </a:p>
          <a:p>
            <a:pPr>
              <a:lnSpc>
                <a:spcPts val="3196"/>
              </a:lnSpc>
            </a:pPr>
            <a:endParaRPr lang="en-US" sz="2800" b="1" dirty="0">
              <a:solidFill>
                <a:srgbClr val="FFFFFF"/>
              </a:solidFill>
              <a:latin typeface="Times New Roman" panose="02020603050405020304" pitchFamily="18" charset="0"/>
              <a:cs typeface="Times New Roman" panose="02020603050405020304" pitchFamily="18" charset="0"/>
            </a:endParaRPr>
          </a:p>
          <a:p>
            <a:pPr>
              <a:lnSpc>
                <a:spcPts val="3196"/>
              </a:lnSpc>
            </a:pPr>
            <a:endParaRPr lang="en-US" sz="2800" b="1" dirty="0">
              <a:solidFill>
                <a:srgbClr val="FFFFFF"/>
              </a:solidFill>
              <a:latin typeface="Times New Roman" panose="02020603050405020304" pitchFamily="18" charset="0"/>
              <a:cs typeface="Times New Roman" panose="02020603050405020304" pitchFamily="18" charset="0"/>
            </a:endParaRPr>
          </a:p>
          <a:p>
            <a:pPr>
              <a:lnSpc>
                <a:spcPts val="3196"/>
              </a:lnSpc>
            </a:pPr>
            <a:endParaRPr lang="en-US" sz="2800" b="1" dirty="0">
              <a:solidFill>
                <a:srgbClr val="FFFFFF"/>
              </a:solidFill>
              <a:latin typeface="Times New Roman" panose="02020603050405020304" pitchFamily="18" charset="0"/>
              <a:cs typeface="Times New Roman" panose="02020603050405020304" pitchFamily="18" charset="0"/>
            </a:endParaRPr>
          </a:p>
          <a:p>
            <a:pPr>
              <a:lnSpc>
                <a:spcPts val="3196"/>
              </a:lnSpc>
            </a:pPr>
            <a:endParaRPr lang="en-US" sz="28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22F50"/>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7066138" cy="10287000"/>
            <a:chOff x="0" y="0"/>
            <a:chExt cx="6350000" cy="9525000"/>
          </a:xfrm>
        </p:grpSpPr>
        <p:sp>
          <p:nvSpPr>
            <p:cNvPr id="3" name="Freeform 3"/>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4426" r="-4426"/>
              </a:stretch>
            </a:blipFill>
          </p:spPr>
        </p:sp>
      </p:grpSp>
      <p:sp>
        <p:nvSpPr>
          <p:cNvPr id="4" name="TextBox 4"/>
          <p:cNvSpPr txBox="1"/>
          <p:nvPr/>
        </p:nvSpPr>
        <p:spPr>
          <a:xfrm>
            <a:off x="7224938" y="262315"/>
            <a:ext cx="11063062" cy="1744067"/>
          </a:xfrm>
          <a:prstGeom prst="rect">
            <a:avLst/>
          </a:prstGeom>
        </p:spPr>
        <p:txBody>
          <a:bodyPr lIns="0" tIns="0" rIns="0" bIns="0" rtlCol="0" anchor="t">
            <a:spAutoFit/>
          </a:bodyPr>
          <a:lstStyle/>
          <a:p>
            <a:pPr algn="ctr">
              <a:lnSpc>
                <a:spcPts val="6669"/>
              </a:lnSpc>
            </a:pPr>
            <a:r>
              <a:rPr lang="en-US" sz="8000" b="1" dirty="0">
                <a:solidFill>
                  <a:srgbClr val="FFFFFF"/>
                </a:solidFill>
                <a:latin typeface="Times New Roman" panose="02020603050405020304" pitchFamily="18" charset="0"/>
                <a:cs typeface="Times New Roman" panose="02020603050405020304" pitchFamily="18" charset="0"/>
              </a:rPr>
              <a:t>FUTURE TRENDS AND CONCLUSION</a:t>
            </a:r>
          </a:p>
        </p:txBody>
      </p:sp>
      <p:sp>
        <p:nvSpPr>
          <p:cNvPr id="5" name="TextBox 5"/>
          <p:cNvSpPr txBox="1"/>
          <p:nvPr/>
        </p:nvSpPr>
        <p:spPr>
          <a:xfrm>
            <a:off x="7224938" y="2548346"/>
            <a:ext cx="11063062" cy="4512073"/>
          </a:xfrm>
          <a:prstGeom prst="rect">
            <a:avLst/>
          </a:prstGeom>
        </p:spPr>
        <p:txBody>
          <a:bodyPr lIns="0" tIns="0" rIns="0" bIns="0" rtlCol="0" anchor="t">
            <a:spAutoFit/>
          </a:bodyPr>
          <a:lstStyle/>
          <a:p>
            <a:pPr>
              <a:lnSpc>
                <a:spcPts val="3987"/>
              </a:lnSpc>
            </a:pPr>
            <a:r>
              <a:rPr lang="en-US" sz="2800" b="1" u="sng" dirty="0">
                <a:solidFill>
                  <a:srgbClr val="FFFFFF"/>
                </a:solidFill>
                <a:latin typeface="Times New Roman" panose="02020603050405020304" pitchFamily="18" charset="0"/>
                <a:cs typeface="Times New Roman" panose="02020603050405020304" pitchFamily="18" charset="0"/>
              </a:rPr>
              <a:t>Widespread Adoption</a:t>
            </a:r>
            <a:r>
              <a:rPr lang="en-US" sz="2800" b="1" dirty="0">
                <a:solidFill>
                  <a:srgbClr val="FFFFFF"/>
                </a:solidFill>
                <a:latin typeface="Times New Roman" panose="02020603050405020304" pitchFamily="18" charset="0"/>
                <a:cs typeface="Times New Roman" panose="02020603050405020304" pitchFamily="18" charset="0"/>
              </a:rPr>
              <a:t>: Anticipate increased DAO adoption in diverse industries, including arts, entertainment, and healthcare.</a:t>
            </a:r>
          </a:p>
          <a:p>
            <a:pPr>
              <a:lnSpc>
                <a:spcPts val="3987"/>
              </a:lnSpc>
            </a:pPr>
            <a:r>
              <a:rPr lang="en-US" sz="2800" b="1" u="sng" dirty="0">
                <a:solidFill>
                  <a:srgbClr val="FFFFFF"/>
                </a:solidFill>
                <a:latin typeface="Times New Roman" panose="02020603050405020304" pitchFamily="18" charset="0"/>
                <a:cs typeface="Times New Roman" panose="02020603050405020304" pitchFamily="18" charset="0"/>
              </a:rPr>
              <a:t>Web3 Integration: </a:t>
            </a:r>
            <a:r>
              <a:rPr lang="en-US" sz="2800" b="1" dirty="0">
                <a:solidFill>
                  <a:srgbClr val="FFFFFF"/>
                </a:solidFill>
                <a:latin typeface="Times New Roman" panose="02020603050405020304" pitchFamily="18" charset="0"/>
                <a:cs typeface="Times New Roman" panose="02020603050405020304" pitchFamily="18" charset="0"/>
              </a:rPr>
              <a:t>DAOs will lead the Web3 movement, collaborating with dApps, DeFi, and blockchain platforms.</a:t>
            </a:r>
          </a:p>
          <a:p>
            <a:pPr>
              <a:lnSpc>
                <a:spcPts val="3987"/>
              </a:lnSpc>
            </a:pPr>
            <a:r>
              <a:rPr lang="en-US" sz="2800" b="1" u="sng" dirty="0">
                <a:solidFill>
                  <a:srgbClr val="FFFFFF"/>
                </a:solidFill>
                <a:latin typeface="Times New Roman" panose="02020603050405020304" pitchFamily="18" charset="0"/>
                <a:cs typeface="Times New Roman" panose="02020603050405020304" pitchFamily="18" charset="0"/>
              </a:rPr>
              <a:t>Gaming DAOs: </a:t>
            </a:r>
            <a:r>
              <a:rPr lang="en-US" sz="2800" b="1" dirty="0">
                <a:solidFill>
                  <a:srgbClr val="FFFFFF"/>
                </a:solidFill>
                <a:latin typeface="Times New Roman" panose="02020603050405020304" pitchFamily="18" charset="0"/>
                <a:cs typeface="Times New Roman" panose="02020603050405020304" pitchFamily="18" charset="0"/>
              </a:rPr>
              <a:t>Gain traction in the gaming industry, impacting game development and virtual economies</a:t>
            </a:r>
          </a:p>
          <a:p>
            <a:pPr>
              <a:lnSpc>
                <a:spcPts val="3987"/>
              </a:lnSpc>
            </a:pPr>
            <a:endParaRPr lang="en-US" sz="2492" dirty="0">
              <a:solidFill>
                <a:srgbClr val="FFFFFF"/>
              </a:solidFill>
              <a:latin typeface="Montserrat Classic"/>
            </a:endParaRPr>
          </a:p>
          <a:p>
            <a:pPr>
              <a:lnSpc>
                <a:spcPts val="3987"/>
              </a:lnSpc>
            </a:pPr>
            <a:endParaRPr lang="en-US" sz="2492" dirty="0">
              <a:solidFill>
                <a:srgbClr val="FFFFFF"/>
              </a:solidFill>
              <a:latin typeface="Montserrat Classic"/>
            </a:endParaRPr>
          </a:p>
          <a:p>
            <a:pPr>
              <a:lnSpc>
                <a:spcPts val="3987"/>
              </a:lnSpc>
            </a:pPr>
            <a:endParaRPr lang="en-US" sz="2492" dirty="0">
              <a:solidFill>
                <a:srgbClr val="FFFFFF"/>
              </a:solidFill>
              <a:latin typeface="Montserrat Classic"/>
            </a:endParaRPr>
          </a:p>
        </p:txBody>
      </p:sp>
      <p:sp>
        <p:nvSpPr>
          <p:cNvPr id="6" name="TextBox 6"/>
          <p:cNvSpPr txBox="1"/>
          <p:nvPr/>
        </p:nvSpPr>
        <p:spPr>
          <a:xfrm>
            <a:off x="7224938" y="6554134"/>
            <a:ext cx="11063062" cy="3181127"/>
          </a:xfrm>
          <a:prstGeom prst="rect">
            <a:avLst/>
          </a:prstGeom>
        </p:spPr>
        <p:txBody>
          <a:bodyPr lIns="0" tIns="0" rIns="0" bIns="0" rtlCol="0" anchor="t">
            <a:spAutoFit/>
          </a:bodyPr>
          <a:lstStyle/>
          <a:p>
            <a:pPr algn="just">
              <a:lnSpc>
                <a:spcPts val="4159"/>
              </a:lnSpc>
            </a:pPr>
            <a:r>
              <a:rPr lang="en-US" sz="2800" b="1" dirty="0">
                <a:solidFill>
                  <a:srgbClr val="FFFFFF"/>
                </a:solidFill>
                <a:latin typeface="Times New Roman" panose="02020603050405020304" pitchFamily="18" charset="0"/>
                <a:cs typeface="Times New Roman" panose="02020603050405020304" pitchFamily="18" charset="0"/>
              </a:rPr>
              <a:t>In conclusion, the exploration of Decentralized Autonomous Organizations (DAOs) highlights their transformative potential, offering decentralized governance, transparency, efficiency, and global inclusivity. Despite challenges, DAOs are poised to revolutionize organizational structures, fostering transparency, inclusivity, and innovation in the evolving landscape.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371600" y="2476500"/>
            <a:ext cx="9991845" cy="1411453"/>
          </a:xfrm>
          <a:prstGeom prst="rect">
            <a:avLst/>
          </a:prstGeom>
        </p:spPr>
        <p:txBody>
          <a:bodyPr lIns="0" tIns="0" rIns="0" bIns="0" rtlCol="0" anchor="t">
            <a:spAutoFit/>
          </a:bodyPr>
          <a:lstStyle/>
          <a:p>
            <a:pPr>
              <a:lnSpc>
                <a:spcPts val="10569"/>
              </a:lnSpc>
            </a:pPr>
            <a:r>
              <a:rPr lang="en-US" sz="10569" b="1" dirty="0">
                <a:solidFill>
                  <a:schemeClr val="bg1"/>
                </a:solidFill>
                <a:latin typeface="Times New Roman" panose="02020603050405020304" pitchFamily="18" charset="0"/>
                <a:cs typeface="Times New Roman" panose="02020603050405020304" pitchFamily="18" charset="0"/>
              </a:rPr>
              <a:t>REFERENCES</a:t>
            </a:r>
          </a:p>
        </p:txBody>
      </p:sp>
      <p:sp>
        <p:nvSpPr>
          <p:cNvPr id="3" name="TextBox 3"/>
          <p:cNvSpPr txBox="1"/>
          <p:nvPr/>
        </p:nvSpPr>
        <p:spPr>
          <a:xfrm>
            <a:off x="342041" y="2236757"/>
            <a:ext cx="17603917" cy="8258286"/>
          </a:xfrm>
          <a:prstGeom prst="rect">
            <a:avLst/>
          </a:prstGeom>
        </p:spPr>
        <p:txBody>
          <a:bodyPr lIns="0" tIns="0" rIns="0" bIns="0" rtlCol="0" anchor="t">
            <a:spAutoFit/>
          </a:bodyPr>
          <a:lstStyle/>
          <a:p>
            <a:pPr algn="just">
              <a:lnSpc>
                <a:spcPts val="3585"/>
              </a:lnSpc>
            </a:pPr>
            <a:r>
              <a:rPr lang="en-US" sz="2800" b="1" dirty="0">
                <a:solidFill>
                  <a:srgbClr val="000000"/>
                </a:solidFill>
                <a:latin typeface="Times New Roman" panose="02020603050405020304" pitchFamily="18" charset="0"/>
                <a:cs typeface="Times New Roman" panose="02020603050405020304" pitchFamily="18" charset="0"/>
              </a:rPr>
              <a:t>[1] Wang, S., Ding, W., Li, J., Yuan, Y., Ouyang, L., &amp; Wang, F.-Y. (2019). "Decentralized Autonomous Organizations: Concept, Model, and Applications." IEEE Transactions on Computational Social Systems, 6(5), 870-878. doi: 10.1109/TCSS.2019.2938190.</a:t>
            </a:r>
          </a:p>
          <a:p>
            <a:pPr algn="just">
              <a:lnSpc>
                <a:spcPts val="3585"/>
              </a:lnSpc>
            </a:pPr>
            <a:endParaRPr lang="en-US" sz="2800" b="1" dirty="0">
              <a:solidFill>
                <a:srgbClr val="000000"/>
              </a:solidFill>
              <a:latin typeface="Times New Roman" panose="02020603050405020304" pitchFamily="18" charset="0"/>
              <a:cs typeface="Times New Roman" panose="02020603050405020304" pitchFamily="18" charset="0"/>
            </a:endParaRPr>
          </a:p>
          <a:p>
            <a:pPr algn="just">
              <a:lnSpc>
                <a:spcPts val="3585"/>
              </a:lnSpc>
            </a:pPr>
            <a:r>
              <a:rPr lang="en-US" sz="2800" b="1" dirty="0">
                <a:solidFill>
                  <a:srgbClr val="000000"/>
                </a:solidFill>
                <a:latin typeface="Times New Roman" panose="02020603050405020304" pitchFamily="18" charset="0"/>
                <a:cs typeface="Times New Roman" panose="02020603050405020304" pitchFamily="18" charset="0"/>
              </a:rPr>
              <a:t>[2] El Faqir, Y., Arroyo, J., &amp; Hassan, S. (2020). "An overview of decentralized autonomous organizations on the blockchain." In 16th International Symposium on Open Collaboration, OpenSym 2020. doi: 10.1145/3412569.3412579.</a:t>
            </a:r>
          </a:p>
          <a:p>
            <a:pPr algn="just">
              <a:lnSpc>
                <a:spcPts val="3585"/>
              </a:lnSpc>
            </a:pPr>
            <a:endParaRPr lang="en-US" sz="2800" b="1" dirty="0">
              <a:solidFill>
                <a:srgbClr val="000000"/>
              </a:solidFill>
              <a:latin typeface="Times New Roman" panose="02020603050405020304" pitchFamily="18" charset="0"/>
              <a:cs typeface="Times New Roman" panose="02020603050405020304" pitchFamily="18" charset="0"/>
            </a:endParaRPr>
          </a:p>
          <a:p>
            <a:pPr algn="just">
              <a:lnSpc>
                <a:spcPts val="3585"/>
              </a:lnSpc>
            </a:pPr>
            <a:r>
              <a:rPr lang="en-US" sz="2800" b="1" dirty="0">
                <a:solidFill>
                  <a:srgbClr val="000000"/>
                </a:solidFill>
                <a:latin typeface="Times New Roman" panose="02020603050405020304" pitchFamily="18" charset="0"/>
                <a:cs typeface="Times New Roman" panose="02020603050405020304" pitchFamily="18" charset="0"/>
              </a:rPr>
              <a:t>[3] Liu, L., Zhou, S., Huang, H., &amp; Zheng, Z. (2021). "From Technology to Society: An Overview of Blockchain-based DAO." IEEE Open Journal of the Computer Society, 2, 204-215. doi: 10.1109/OJCS.2021.3072661.</a:t>
            </a:r>
          </a:p>
          <a:p>
            <a:pPr algn="just">
              <a:lnSpc>
                <a:spcPts val="3585"/>
              </a:lnSpc>
            </a:pPr>
            <a:endParaRPr lang="en-US" sz="2800" b="1" dirty="0">
              <a:solidFill>
                <a:srgbClr val="000000"/>
              </a:solidFill>
              <a:latin typeface="Times New Roman" panose="02020603050405020304" pitchFamily="18" charset="0"/>
              <a:cs typeface="Times New Roman" panose="02020603050405020304" pitchFamily="18" charset="0"/>
            </a:endParaRPr>
          </a:p>
          <a:p>
            <a:pPr algn="just">
              <a:lnSpc>
                <a:spcPts val="3585"/>
              </a:lnSpc>
            </a:pPr>
            <a:r>
              <a:rPr lang="en-US" sz="2800" b="1" dirty="0">
                <a:solidFill>
                  <a:srgbClr val="000000"/>
                </a:solidFill>
                <a:latin typeface="Times New Roman" panose="02020603050405020304" pitchFamily="18" charset="0"/>
                <a:cs typeface="Times New Roman" panose="02020603050405020304" pitchFamily="18" charset="0"/>
              </a:rPr>
              <a:t>[4] Faqir-Rhazoui, Y., Arroyo, J., &amp; Hassan, S. (2021). "A comparative analysis of the platforms for decentralized autonomous organizations in the Ethereum blockchain." Journal of Internet Services and Applications. doi: 10.1186/s13174-021-00139-6, pp. 2-20.</a:t>
            </a:r>
          </a:p>
          <a:p>
            <a:pPr algn="just">
              <a:lnSpc>
                <a:spcPts val="3585"/>
              </a:lnSpc>
            </a:pPr>
            <a:endParaRPr lang="en-US" sz="2800" b="1" dirty="0">
              <a:solidFill>
                <a:srgbClr val="000000"/>
              </a:solidFill>
              <a:latin typeface="Times New Roman" panose="02020603050405020304" pitchFamily="18" charset="0"/>
              <a:cs typeface="Times New Roman" panose="02020603050405020304" pitchFamily="18" charset="0"/>
            </a:endParaRPr>
          </a:p>
          <a:p>
            <a:pPr algn="just">
              <a:lnSpc>
                <a:spcPts val="3585"/>
              </a:lnSpc>
            </a:pPr>
            <a:r>
              <a:rPr lang="en-US" sz="2800" b="1" dirty="0">
                <a:solidFill>
                  <a:srgbClr val="000000"/>
                </a:solidFill>
                <a:latin typeface="Times New Roman" panose="02020603050405020304" pitchFamily="18" charset="0"/>
                <a:cs typeface="Times New Roman" panose="02020603050405020304" pitchFamily="18" charset="0"/>
              </a:rPr>
              <a:t>[5] Sims, A. (2019). "Blockchain and Decentralized Autonomous Organizations (DAOs): the evolution of companies?" Social Science Research Network, pp. 423-458.</a:t>
            </a:r>
          </a:p>
          <a:p>
            <a:pPr algn="just">
              <a:lnSpc>
                <a:spcPts val="3585"/>
              </a:lnSpc>
            </a:pPr>
            <a:endParaRPr lang="en-US" sz="2561" dirty="0">
              <a:solidFill>
                <a:srgbClr val="000000"/>
              </a:solidFill>
              <a:latin typeface="Montserrat Classic"/>
            </a:endParaRPr>
          </a:p>
        </p:txBody>
      </p:sp>
      <p:grpSp>
        <p:nvGrpSpPr>
          <p:cNvPr id="4" name="Group 4"/>
          <p:cNvGrpSpPr/>
          <p:nvPr/>
        </p:nvGrpSpPr>
        <p:grpSpPr>
          <a:xfrm>
            <a:off x="-1" y="-144337"/>
            <a:ext cx="18288000" cy="2119965"/>
            <a:chOff x="0" y="-47625"/>
            <a:chExt cx="5355723" cy="662014"/>
          </a:xfrm>
        </p:grpSpPr>
        <p:sp>
          <p:nvSpPr>
            <p:cNvPr id="5" name="Freeform 5"/>
            <p:cNvSpPr/>
            <p:nvPr/>
          </p:nvSpPr>
          <p:spPr>
            <a:xfrm>
              <a:off x="0" y="0"/>
              <a:ext cx="5355723" cy="614389"/>
            </a:xfrm>
            <a:custGeom>
              <a:avLst/>
              <a:gdLst/>
              <a:ahLst/>
              <a:cxnLst/>
              <a:rect l="l" t="t" r="r" b="b"/>
              <a:pathLst>
                <a:path w="5355723" h="614389">
                  <a:moveTo>
                    <a:pt x="0" y="0"/>
                  </a:moveTo>
                  <a:lnTo>
                    <a:pt x="5355723" y="0"/>
                  </a:lnTo>
                  <a:lnTo>
                    <a:pt x="5355723" y="614389"/>
                  </a:lnTo>
                  <a:lnTo>
                    <a:pt x="0" y="614389"/>
                  </a:lnTo>
                  <a:close/>
                </a:path>
              </a:pathLst>
            </a:custGeom>
            <a:solidFill>
              <a:srgbClr val="322F50"/>
            </a:solidFill>
          </p:spPr>
        </p:sp>
        <p:sp>
          <p:nvSpPr>
            <p:cNvPr id="6" name="TextBox 6"/>
            <p:cNvSpPr txBox="1"/>
            <p:nvPr/>
          </p:nvSpPr>
          <p:spPr>
            <a:xfrm>
              <a:off x="0" y="-47625"/>
              <a:ext cx="5355723" cy="662014"/>
            </a:xfrm>
            <a:prstGeom prst="rect">
              <a:avLst/>
            </a:prstGeom>
          </p:spPr>
          <p:txBody>
            <a:bodyPr lIns="50800" tIns="50800" rIns="50800" bIns="50800" rtlCol="0" anchor="ctr"/>
            <a:lstStyle/>
            <a:p>
              <a:pPr algn="ctr">
                <a:lnSpc>
                  <a:spcPts val="2659"/>
                </a:lnSpc>
              </a:pPr>
              <a:endParaRPr/>
            </a:p>
          </p:txBody>
        </p:sp>
      </p:grpSp>
      <p:sp>
        <p:nvSpPr>
          <p:cNvPr id="7" name="TextBox 6">
            <a:extLst>
              <a:ext uri="{FF2B5EF4-FFF2-40B4-BE49-F238E27FC236}">
                <a16:creationId xmlns:a16="http://schemas.microsoft.com/office/drawing/2014/main" id="{5394ED52-AF8E-BF17-1180-42D4AF2DE2BA}"/>
              </a:ext>
            </a:extLst>
          </p:cNvPr>
          <p:cNvSpPr txBox="1"/>
          <p:nvPr/>
        </p:nvSpPr>
        <p:spPr>
          <a:xfrm>
            <a:off x="6705600" y="371470"/>
            <a:ext cx="8077200" cy="1323439"/>
          </a:xfrm>
          <a:prstGeom prst="rect">
            <a:avLst/>
          </a:prstGeom>
          <a:noFill/>
        </p:spPr>
        <p:txBody>
          <a:bodyPr wrap="square" rtlCol="0">
            <a:spAutoFit/>
          </a:bodyPr>
          <a:lstStyle/>
          <a:p>
            <a:r>
              <a:rPr lang="en-IN" sz="8000" b="1" dirty="0">
                <a:solidFill>
                  <a:schemeClr val="bg1"/>
                </a:solidFill>
                <a:latin typeface="Times New Roman" panose="02020603050405020304" pitchFamily="18" charset="0"/>
                <a:cs typeface="Times New Roman" panose="02020603050405020304" pitchFamily="18" charset="0"/>
              </a:rPr>
              <a:t>References</a:t>
            </a:r>
            <a:endParaRPr lang="en-IN" b="1"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22F5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335103" y="1010854"/>
            <a:ext cx="9617795" cy="8265292"/>
            <a:chOff x="0" y="0"/>
            <a:chExt cx="812800" cy="698500"/>
          </a:xfrm>
        </p:grpSpPr>
        <p:sp>
          <p:nvSpPr>
            <p:cNvPr id="3" name="Freeform 3"/>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id="4" name="TextBox 4"/>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5400000">
            <a:off x="7601725" y="5989052"/>
            <a:ext cx="3084549" cy="5511342"/>
            <a:chOff x="0" y="0"/>
            <a:chExt cx="906773" cy="1451547"/>
          </a:xfrm>
        </p:grpSpPr>
        <p:sp>
          <p:nvSpPr>
            <p:cNvPr id="6" name="Freeform 6"/>
            <p:cNvSpPr/>
            <p:nvPr/>
          </p:nvSpPr>
          <p:spPr>
            <a:xfrm>
              <a:off x="0" y="0"/>
              <a:ext cx="906773" cy="1451547"/>
            </a:xfrm>
            <a:custGeom>
              <a:avLst/>
              <a:gdLst/>
              <a:ahLst/>
              <a:cxnLst/>
              <a:rect l="l" t="t" r="r" b="b"/>
              <a:pathLst>
                <a:path w="906773" h="1451547">
                  <a:moveTo>
                    <a:pt x="0" y="0"/>
                  </a:moveTo>
                  <a:lnTo>
                    <a:pt x="906773" y="0"/>
                  </a:lnTo>
                  <a:lnTo>
                    <a:pt x="906773" y="1451547"/>
                  </a:lnTo>
                  <a:lnTo>
                    <a:pt x="0" y="1451547"/>
                  </a:lnTo>
                  <a:close/>
                </a:path>
              </a:pathLst>
            </a:custGeom>
            <a:solidFill>
              <a:srgbClr val="FFFFFF"/>
            </a:solidFill>
          </p:spPr>
        </p:sp>
        <p:sp>
          <p:nvSpPr>
            <p:cNvPr id="7" name="TextBox 7"/>
            <p:cNvSpPr txBox="1"/>
            <p:nvPr/>
          </p:nvSpPr>
          <p:spPr>
            <a:xfrm>
              <a:off x="0" y="-38100"/>
              <a:ext cx="906773" cy="1489647"/>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rot="5400000">
            <a:off x="7614035" y="-1213394"/>
            <a:ext cx="3084551" cy="5511342"/>
            <a:chOff x="0" y="0"/>
            <a:chExt cx="906773" cy="1451547"/>
          </a:xfrm>
        </p:grpSpPr>
        <p:sp>
          <p:nvSpPr>
            <p:cNvPr id="9" name="Freeform 9"/>
            <p:cNvSpPr/>
            <p:nvPr/>
          </p:nvSpPr>
          <p:spPr>
            <a:xfrm>
              <a:off x="0" y="0"/>
              <a:ext cx="906773" cy="1451547"/>
            </a:xfrm>
            <a:custGeom>
              <a:avLst/>
              <a:gdLst/>
              <a:ahLst/>
              <a:cxnLst/>
              <a:rect l="l" t="t" r="r" b="b"/>
              <a:pathLst>
                <a:path w="906773" h="1451547">
                  <a:moveTo>
                    <a:pt x="0" y="0"/>
                  </a:moveTo>
                  <a:lnTo>
                    <a:pt x="906773" y="0"/>
                  </a:lnTo>
                  <a:lnTo>
                    <a:pt x="906773" y="1451547"/>
                  </a:lnTo>
                  <a:lnTo>
                    <a:pt x="0" y="1451547"/>
                  </a:lnTo>
                  <a:close/>
                </a:path>
              </a:pathLst>
            </a:custGeom>
            <a:solidFill>
              <a:srgbClr val="FFFFFF"/>
            </a:solidFill>
          </p:spPr>
        </p:sp>
        <p:sp>
          <p:nvSpPr>
            <p:cNvPr id="10" name="TextBox 10"/>
            <p:cNvSpPr txBox="1"/>
            <p:nvPr/>
          </p:nvSpPr>
          <p:spPr>
            <a:xfrm>
              <a:off x="0" y="-38100"/>
              <a:ext cx="906773" cy="1489647"/>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rot="-5400000">
            <a:off x="4957496" y="1496218"/>
            <a:ext cx="8373008" cy="7294564"/>
            <a:chOff x="0" y="0"/>
            <a:chExt cx="6350000" cy="5532120"/>
          </a:xfrm>
        </p:grpSpPr>
        <p:sp>
          <p:nvSpPr>
            <p:cNvPr id="12" name="Freeform 12"/>
            <p:cNvSpPr/>
            <p:nvPr/>
          </p:nvSpPr>
          <p:spPr>
            <a:xfrm>
              <a:off x="0" y="0"/>
              <a:ext cx="6350000" cy="5532120"/>
            </a:xfrm>
            <a:custGeom>
              <a:avLst/>
              <a:gdLst/>
              <a:ahLst/>
              <a:cxnLst/>
              <a:rect l="l" t="t" r="r" b="b"/>
              <a:pathLst>
                <a:path w="6350000" h="5532120">
                  <a:moveTo>
                    <a:pt x="4762500" y="0"/>
                  </a:moveTo>
                  <a:lnTo>
                    <a:pt x="1587500" y="0"/>
                  </a:lnTo>
                  <a:lnTo>
                    <a:pt x="0" y="2766060"/>
                  </a:lnTo>
                  <a:lnTo>
                    <a:pt x="1587500" y="5532120"/>
                  </a:lnTo>
                  <a:lnTo>
                    <a:pt x="4762500" y="5532120"/>
                  </a:lnTo>
                  <a:lnTo>
                    <a:pt x="6350000" y="2766060"/>
                  </a:lnTo>
                  <a:lnTo>
                    <a:pt x="4762500" y="0"/>
                  </a:lnTo>
                  <a:close/>
                  <a:moveTo>
                    <a:pt x="4676140" y="5382260"/>
                  </a:moveTo>
                  <a:lnTo>
                    <a:pt x="1673860" y="5382260"/>
                  </a:lnTo>
                  <a:lnTo>
                    <a:pt x="172720" y="2766060"/>
                  </a:lnTo>
                  <a:lnTo>
                    <a:pt x="1673860" y="149860"/>
                  </a:lnTo>
                  <a:lnTo>
                    <a:pt x="4676140" y="149860"/>
                  </a:lnTo>
                  <a:lnTo>
                    <a:pt x="6177280" y="2766060"/>
                  </a:lnTo>
                  <a:lnTo>
                    <a:pt x="4676140" y="5382260"/>
                  </a:lnTo>
                  <a:close/>
                </a:path>
              </a:pathLst>
            </a:custGeom>
            <a:solidFill>
              <a:srgbClr val="14315A"/>
            </a:solidFill>
          </p:spPr>
        </p:sp>
      </p:grpSp>
      <p:sp>
        <p:nvSpPr>
          <p:cNvPr id="13" name="AutoShape 13"/>
          <p:cNvSpPr/>
          <p:nvPr/>
        </p:nvSpPr>
        <p:spPr>
          <a:xfrm rot="-1715946">
            <a:off x="8894443" y="9327390"/>
            <a:ext cx="3317663" cy="0"/>
          </a:xfrm>
          <a:prstGeom prst="line">
            <a:avLst/>
          </a:prstGeom>
          <a:ln w="85725" cap="flat">
            <a:solidFill>
              <a:srgbClr val="14315A"/>
            </a:solidFill>
            <a:prstDash val="solid"/>
            <a:headEnd type="none" w="sm" len="sm"/>
            <a:tailEnd type="none" w="sm" len="sm"/>
          </a:ln>
        </p:spPr>
      </p:sp>
      <p:sp>
        <p:nvSpPr>
          <p:cNvPr id="14" name="AutoShape 14"/>
          <p:cNvSpPr/>
          <p:nvPr/>
        </p:nvSpPr>
        <p:spPr>
          <a:xfrm rot="9084053">
            <a:off x="6088205" y="873885"/>
            <a:ext cx="3317663" cy="0"/>
          </a:xfrm>
          <a:prstGeom prst="line">
            <a:avLst/>
          </a:prstGeom>
          <a:ln w="85725" cap="flat">
            <a:solidFill>
              <a:srgbClr val="14315A"/>
            </a:solidFill>
            <a:prstDash val="solid"/>
            <a:headEnd type="none" w="sm" len="sm"/>
            <a:tailEnd type="none" w="sm" len="sm"/>
          </a:ln>
        </p:spPr>
      </p:sp>
      <p:sp>
        <p:nvSpPr>
          <p:cNvPr id="15" name="AutoShape 15"/>
          <p:cNvSpPr/>
          <p:nvPr/>
        </p:nvSpPr>
        <p:spPr>
          <a:xfrm rot="-8950593">
            <a:off x="6057734" y="9272285"/>
            <a:ext cx="3317663" cy="0"/>
          </a:xfrm>
          <a:prstGeom prst="line">
            <a:avLst/>
          </a:prstGeom>
          <a:ln w="85725" cap="flat">
            <a:solidFill>
              <a:srgbClr val="14315A"/>
            </a:solidFill>
            <a:prstDash val="solid"/>
            <a:headEnd type="none" w="sm" len="sm"/>
            <a:tailEnd type="none" w="sm" len="sm"/>
          </a:ln>
        </p:spPr>
      </p:sp>
      <p:sp>
        <p:nvSpPr>
          <p:cNvPr id="16" name="AutoShape 16"/>
          <p:cNvSpPr/>
          <p:nvPr/>
        </p:nvSpPr>
        <p:spPr>
          <a:xfrm rot="1849406">
            <a:off x="8924914" y="928990"/>
            <a:ext cx="3317663" cy="0"/>
          </a:xfrm>
          <a:prstGeom prst="line">
            <a:avLst/>
          </a:prstGeom>
          <a:ln w="85725" cap="flat">
            <a:solidFill>
              <a:srgbClr val="14315A"/>
            </a:solidFill>
            <a:prstDash val="solid"/>
            <a:headEnd type="none" w="sm" len="sm"/>
            <a:tailEnd type="none" w="sm" len="sm"/>
          </a:ln>
        </p:spPr>
      </p:sp>
      <p:sp>
        <p:nvSpPr>
          <p:cNvPr id="17" name="TextBox 17"/>
          <p:cNvSpPr txBox="1"/>
          <p:nvPr/>
        </p:nvSpPr>
        <p:spPr>
          <a:xfrm>
            <a:off x="5725969" y="4456533"/>
            <a:ext cx="6836061" cy="2943563"/>
          </a:xfrm>
          <a:prstGeom prst="rect">
            <a:avLst/>
          </a:prstGeom>
        </p:spPr>
        <p:txBody>
          <a:bodyPr lIns="0" tIns="0" rIns="0" bIns="0" rtlCol="0" anchor="t">
            <a:spAutoFit/>
          </a:bodyPr>
          <a:lstStyle/>
          <a:p>
            <a:pPr algn="ctr">
              <a:lnSpc>
                <a:spcPts val="11000"/>
              </a:lnSpc>
            </a:pPr>
            <a:r>
              <a:rPr lang="en-US" sz="13200" b="1" dirty="0">
                <a:solidFill>
                  <a:srgbClr val="002060"/>
                </a:solidFill>
                <a:latin typeface="Times New Roman" panose="02020603050405020304" pitchFamily="18" charset="0"/>
                <a:cs typeface="Times New Roman" panose="02020603050405020304" pitchFamily="18" charset="0"/>
              </a:rPr>
              <a:t>THANK YOU</a:t>
            </a:r>
          </a:p>
        </p:txBody>
      </p:sp>
      <p:sp>
        <p:nvSpPr>
          <p:cNvPr id="26" name="TextBox 26"/>
          <p:cNvSpPr txBox="1"/>
          <p:nvPr/>
        </p:nvSpPr>
        <p:spPr>
          <a:xfrm>
            <a:off x="4010689" y="9080979"/>
            <a:ext cx="1449787" cy="1206021"/>
          </a:xfrm>
          <a:prstGeom prst="rect">
            <a:avLst/>
          </a:prstGeom>
        </p:spPr>
        <p:txBody>
          <a:bodyPr lIns="50800" tIns="50800" rIns="50800" bIns="50800" rtlCol="0" anchor="ctr"/>
          <a:lstStyle/>
          <a:p>
            <a:pPr algn="ctr">
              <a:lnSpc>
                <a:spcPts val="2659"/>
              </a:lnSpc>
            </a:pPr>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933</Words>
  <Application>Microsoft Office PowerPoint</Application>
  <PresentationFormat>Custom</PresentationFormat>
  <Paragraphs>81</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Calibri</vt:lpstr>
      <vt:lpstr>Arial</vt:lpstr>
      <vt:lpstr>Montserrat Classic</vt:lpstr>
      <vt:lpstr>Montserrat Classic Bold</vt:lpstr>
      <vt:lpstr>Archivo Black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minimalist professional Business Proposal Presentation</dc:title>
  <dc:creator>Sehajpreet Kaur</dc:creator>
  <cp:lastModifiedBy>Sehajpreet Kaur</cp:lastModifiedBy>
  <cp:revision>4</cp:revision>
  <dcterms:created xsi:type="dcterms:W3CDTF">2006-08-16T00:00:00Z</dcterms:created>
  <dcterms:modified xsi:type="dcterms:W3CDTF">2023-11-30T04:04:43Z</dcterms:modified>
  <dc:identifier>DAF1dwxlWYg</dc:identifier>
</cp:coreProperties>
</file>

<file path=docProps/thumbnail.jpeg>
</file>